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1"/>
    <p:sldId id="257" r:id="rId62"/>
    <p:sldId id="258" r:id="rId63"/>
    <p:sldId id="259" r:id="rId64"/>
    <p:sldId id="260" r:id="rId65"/>
    <p:sldId id="261" r:id="rId66"/>
    <p:sldId id="262" r:id="rId67"/>
    <p:sldId id="263" r:id="rId68"/>
    <p:sldId id="264" r:id="rId69"/>
    <p:sldId id="265" r:id="rId70"/>
    <p:sldId id="266" r:id="rId71"/>
    <p:sldId id="267" r:id="rId72"/>
    <p:sldId id="268" r:id="rId73"/>
    <p:sldId id="269" r:id="rId74"/>
    <p:sldId id="270" r:id="rId75"/>
    <p:sldId id="271" r:id="rId76"/>
    <p:sldId id="272" r:id="rId77"/>
    <p:sldId id="273" r:id="rId78"/>
    <p:sldId id="274" r:id="rId79"/>
    <p:sldId id="275" r:id="rId80"/>
    <p:sldId id="276" r:id="rId81"/>
    <p:sldId id="277" r:id="rId82"/>
    <p:sldId id="278" r:id="rId83"/>
    <p:sldId id="279" r:id="rId84"/>
    <p:sldId id="280" r:id="rId85"/>
    <p:sldId id="281" r:id="rId8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anchez" charset="1" panose="02000000000000000000"/>
      <p:regular r:id="rId10"/>
    </p:embeddedFont>
    <p:embeddedFont>
      <p:font typeface="Sanchez Italics" charset="1" panose="00000000000000000000"/>
      <p:regular r:id="rId11"/>
    </p:embeddedFont>
    <p:embeddedFont>
      <p:font typeface="210 마마블럭" charset="1" panose="02020603020101020101"/>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
      <p:font typeface="Poppins Thin" charset="1" panose="00000300000000000000"/>
      <p:regular r:id="rId23"/>
    </p:embeddedFont>
    <p:embeddedFont>
      <p:font typeface="Poppins Thin Italics" charset="1" panose="00000300000000000000"/>
      <p:regular r:id="rId24"/>
    </p:embeddedFont>
    <p:embeddedFont>
      <p:font typeface="Poppins Extra-Light" charset="1" panose="00000300000000000000"/>
      <p:regular r:id="rId25"/>
    </p:embeddedFont>
    <p:embeddedFont>
      <p:font typeface="Poppins Extra-Light Italics" charset="1" panose="00000300000000000000"/>
      <p:regular r:id="rId26"/>
    </p:embeddedFont>
    <p:embeddedFont>
      <p:font typeface="Poppins Light" charset="1" panose="00000400000000000000"/>
      <p:regular r:id="rId27"/>
    </p:embeddedFont>
    <p:embeddedFont>
      <p:font typeface="Poppins Light Italics" charset="1" panose="00000400000000000000"/>
      <p:regular r:id="rId28"/>
    </p:embeddedFont>
    <p:embeddedFont>
      <p:font typeface="Poppins Medium" charset="1" panose="00000600000000000000"/>
      <p:regular r:id="rId29"/>
    </p:embeddedFont>
    <p:embeddedFont>
      <p:font typeface="Poppins Medium Italics" charset="1" panose="00000600000000000000"/>
      <p:regular r:id="rId30"/>
    </p:embeddedFont>
    <p:embeddedFont>
      <p:font typeface="Poppins Semi-Bold" charset="1" panose="00000700000000000000"/>
      <p:regular r:id="rId31"/>
    </p:embeddedFont>
    <p:embeddedFont>
      <p:font typeface="Poppins Semi-Bold Italics" charset="1" panose="00000700000000000000"/>
      <p:regular r:id="rId32"/>
    </p:embeddedFont>
    <p:embeddedFont>
      <p:font typeface="Poppins Ultra-Bold" charset="1" panose="00000900000000000000"/>
      <p:regular r:id="rId33"/>
    </p:embeddedFont>
    <p:embeddedFont>
      <p:font typeface="Poppins Ultra-Bold Italics" charset="1" panose="00000900000000000000"/>
      <p:regular r:id="rId34"/>
    </p:embeddedFont>
    <p:embeddedFont>
      <p:font typeface="Poppins Heavy" charset="1" panose="00000A00000000000000"/>
      <p:regular r:id="rId35"/>
    </p:embeddedFont>
    <p:embeddedFont>
      <p:font typeface="Poppins Heavy Italics" charset="1" panose="00000A00000000000000"/>
      <p:regular r:id="rId36"/>
    </p:embeddedFont>
    <p:embeddedFont>
      <p:font typeface="Tomorrow" charset="1" panose="00000000000000000000"/>
      <p:regular r:id="rId37"/>
    </p:embeddedFont>
    <p:embeddedFont>
      <p:font typeface="Tomorrow Bold" charset="1" panose="00000000000000000000"/>
      <p:regular r:id="rId38"/>
    </p:embeddedFont>
    <p:embeddedFont>
      <p:font typeface="Tomorrow Italics" charset="1" panose="00000000000000000000"/>
      <p:regular r:id="rId39"/>
    </p:embeddedFont>
    <p:embeddedFont>
      <p:font typeface="Tomorrow Bold Italics" charset="1" panose="00000000000000000000"/>
      <p:regular r:id="rId40"/>
    </p:embeddedFont>
    <p:embeddedFont>
      <p:font typeface="Tomorrow Thin" charset="1" panose="00000000000000000000"/>
      <p:regular r:id="rId41"/>
    </p:embeddedFont>
    <p:embeddedFont>
      <p:font typeface="Tomorrow Thin Italics" charset="1" panose="00000000000000000000"/>
      <p:regular r:id="rId42"/>
    </p:embeddedFont>
    <p:embeddedFont>
      <p:font typeface="Montserrat" charset="1" panose="00000500000000000000"/>
      <p:regular r:id="rId43"/>
    </p:embeddedFont>
    <p:embeddedFont>
      <p:font typeface="Montserrat Bold" charset="1" panose="00000800000000000000"/>
      <p:regular r:id="rId44"/>
    </p:embeddedFont>
    <p:embeddedFont>
      <p:font typeface="Montserrat Italics" charset="1" panose="00000500000000000000"/>
      <p:regular r:id="rId45"/>
    </p:embeddedFont>
    <p:embeddedFont>
      <p:font typeface="Montserrat Bold Italics" charset="1" panose="00000800000000000000"/>
      <p:regular r:id="rId46"/>
    </p:embeddedFont>
    <p:embeddedFont>
      <p:font typeface="Montserrat Thin" charset="1" panose="00000300000000000000"/>
      <p:regular r:id="rId47"/>
    </p:embeddedFont>
    <p:embeddedFont>
      <p:font typeface="Montserrat Thin Italics" charset="1" panose="00000300000000000000"/>
      <p:regular r:id="rId48"/>
    </p:embeddedFont>
    <p:embeddedFont>
      <p:font typeface="Montserrat Extra-Light" charset="1" panose="00000300000000000000"/>
      <p:regular r:id="rId49"/>
    </p:embeddedFont>
    <p:embeddedFont>
      <p:font typeface="Montserrat Extra-Light Italics" charset="1" panose="00000300000000000000"/>
      <p:regular r:id="rId50"/>
    </p:embeddedFont>
    <p:embeddedFont>
      <p:font typeface="Montserrat Light" charset="1" panose="00000400000000000000"/>
      <p:regular r:id="rId51"/>
    </p:embeddedFont>
    <p:embeddedFont>
      <p:font typeface="Montserrat Light Italics" charset="1" panose="00000400000000000000"/>
      <p:regular r:id="rId52"/>
    </p:embeddedFont>
    <p:embeddedFont>
      <p:font typeface="Montserrat Medium" charset="1" panose="00000600000000000000"/>
      <p:regular r:id="rId53"/>
    </p:embeddedFont>
    <p:embeddedFont>
      <p:font typeface="Montserrat Medium Italics" charset="1" panose="00000600000000000000"/>
      <p:regular r:id="rId54"/>
    </p:embeddedFont>
    <p:embeddedFont>
      <p:font typeface="Montserrat Semi-Bold" charset="1" panose="00000700000000000000"/>
      <p:regular r:id="rId55"/>
    </p:embeddedFont>
    <p:embeddedFont>
      <p:font typeface="Montserrat Semi-Bold Italics" charset="1" panose="00000700000000000000"/>
      <p:regular r:id="rId56"/>
    </p:embeddedFont>
    <p:embeddedFont>
      <p:font typeface="Montserrat Ultra-Bold" charset="1" panose="00000900000000000000"/>
      <p:regular r:id="rId57"/>
    </p:embeddedFont>
    <p:embeddedFont>
      <p:font typeface="Montserrat Ultra-Bold Italics" charset="1" panose="00000900000000000000"/>
      <p:regular r:id="rId58"/>
    </p:embeddedFont>
    <p:embeddedFont>
      <p:font typeface="Montserrat Heavy" charset="1" panose="00000A00000000000000"/>
      <p:regular r:id="rId59"/>
    </p:embeddedFont>
    <p:embeddedFont>
      <p:font typeface="Montserrat Heavy Italics" charset="1" panose="00000A0000000000000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slides/slide1.xml" Type="http://schemas.openxmlformats.org/officeDocument/2006/relationships/slide"/><Relationship Id="rId62" Target="slides/slide2.xml" Type="http://schemas.openxmlformats.org/officeDocument/2006/relationships/slide"/><Relationship Id="rId63" Target="slides/slide3.xml" Type="http://schemas.openxmlformats.org/officeDocument/2006/relationships/slide"/><Relationship Id="rId64" Target="slides/slide4.xml" Type="http://schemas.openxmlformats.org/officeDocument/2006/relationships/slide"/><Relationship Id="rId65" Target="slides/slide5.xml" Type="http://schemas.openxmlformats.org/officeDocument/2006/relationships/slide"/><Relationship Id="rId66" Target="slides/slide6.xml" Type="http://schemas.openxmlformats.org/officeDocument/2006/relationships/slide"/><Relationship Id="rId67" Target="slides/slide7.xml" Type="http://schemas.openxmlformats.org/officeDocument/2006/relationships/slide"/><Relationship Id="rId68" Target="slides/slide8.xml" Type="http://schemas.openxmlformats.org/officeDocument/2006/relationships/slide"/><Relationship Id="rId69" Target="slides/slide9.xml" Type="http://schemas.openxmlformats.org/officeDocument/2006/relationships/slide"/><Relationship Id="rId7" Target="fonts/font7.fntdata" Type="http://schemas.openxmlformats.org/officeDocument/2006/relationships/font"/><Relationship Id="rId70" Target="slides/slide10.xml" Type="http://schemas.openxmlformats.org/officeDocument/2006/relationships/slide"/><Relationship Id="rId71" Target="slides/slide11.xml" Type="http://schemas.openxmlformats.org/officeDocument/2006/relationships/slide"/><Relationship Id="rId72" Target="slides/slide12.xml" Type="http://schemas.openxmlformats.org/officeDocument/2006/relationships/slide"/><Relationship Id="rId73" Target="slides/slide13.xml" Type="http://schemas.openxmlformats.org/officeDocument/2006/relationships/slide"/><Relationship Id="rId74" Target="slides/slide14.xml" Type="http://schemas.openxmlformats.org/officeDocument/2006/relationships/slide"/><Relationship Id="rId75" Target="slides/slide15.xml" Type="http://schemas.openxmlformats.org/officeDocument/2006/relationships/slide"/><Relationship Id="rId76" Target="slides/slide16.xml" Type="http://schemas.openxmlformats.org/officeDocument/2006/relationships/slide"/><Relationship Id="rId77" Target="slides/slide17.xml" Type="http://schemas.openxmlformats.org/officeDocument/2006/relationships/slide"/><Relationship Id="rId78" Target="slides/slide18.xml" Type="http://schemas.openxmlformats.org/officeDocument/2006/relationships/slide"/><Relationship Id="rId79" Target="slides/slide19.xml" Type="http://schemas.openxmlformats.org/officeDocument/2006/relationships/slide"/><Relationship Id="rId8" Target="fonts/font8.fntdata" Type="http://schemas.openxmlformats.org/officeDocument/2006/relationships/font"/><Relationship Id="rId80" Target="slides/slide20.xml" Type="http://schemas.openxmlformats.org/officeDocument/2006/relationships/slide"/><Relationship Id="rId81" Target="slides/slide21.xml" Type="http://schemas.openxmlformats.org/officeDocument/2006/relationships/slide"/><Relationship Id="rId82" Target="slides/slide22.xml" Type="http://schemas.openxmlformats.org/officeDocument/2006/relationships/slide"/><Relationship Id="rId83" Target="slides/slide23.xml" Type="http://schemas.openxmlformats.org/officeDocument/2006/relationships/slide"/><Relationship Id="rId84" Target="slides/slide24.xml" Type="http://schemas.openxmlformats.org/officeDocument/2006/relationships/slide"/><Relationship Id="rId85" Target="slides/slide25.xml" Type="http://schemas.openxmlformats.org/officeDocument/2006/relationships/slide"/><Relationship Id="rId86" Target="slides/slide26.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9.png" Type="http://schemas.openxmlformats.org/officeDocument/2006/relationships/image"/><Relationship Id="rId4" Target="../media/image1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1833" y="-2605779"/>
            <a:ext cx="11353603" cy="113536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40746" y="1861561"/>
            <a:ext cx="7700008" cy="6182268"/>
            <a:chOff x="0" y="0"/>
            <a:chExt cx="7467600" cy="5995670"/>
          </a:xfrm>
        </p:grpSpPr>
        <p:sp>
          <p:nvSpPr>
            <p:cNvPr name="Freeform 6" id="6"/>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7" id="7"/>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8" id="8"/>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000000"/>
            </a:solidFill>
          </p:spPr>
        </p:sp>
        <p:sp>
          <p:nvSpPr>
            <p:cNvPr name="Freeform 9" id="9"/>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2"/>
              <a:stretch>
                <a:fillRect l="0" t="-13083" r="0" b="-13083"/>
              </a:stretch>
            </a:blipFill>
          </p:spPr>
        </p:sp>
      </p:grpSp>
      <p:grpSp>
        <p:nvGrpSpPr>
          <p:cNvPr name="Group 10" id="10"/>
          <p:cNvGrpSpPr/>
          <p:nvPr/>
        </p:nvGrpSpPr>
        <p:grpSpPr>
          <a:xfrm rot="0">
            <a:off x="10707297" y="6350504"/>
            <a:ext cx="5929254" cy="940811"/>
            <a:chOff x="0" y="0"/>
            <a:chExt cx="1561614" cy="247786"/>
          </a:xfrm>
        </p:grpSpPr>
        <p:sp>
          <p:nvSpPr>
            <p:cNvPr name="Freeform 11" id="11"/>
            <p:cNvSpPr/>
            <p:nvPr/>
          </p:nvSpPr>
          <p:spPr>
            <a:xfrm flipH="false" flipV="false" rot="0">
              <a:off x="0" y="0"/>
              <a:ext cx="1561614" cy="247786"/>
            </a:xfrm>
            <a:custGeom>
              <a:avLst/>
              <a:gdLst/>
              <a:ahLst/>
              <a:cxnLst/>
              <a:rect r="r" b="b" t="t" l="l"/>
              <a:pathLst>
                <a:path h="247786" w="1561614">
                  <a:moveTo>
                    <a:pt x="66102" y="0"/>
                  </a:moveTo>
                  <a:lnTo>
                    <a:pt x="1495512" y="0"/>
                  </a:lnTo>
                  <a:cubicBezTo>
                    <a:pt x="1532020" y="0"/>
                    <a:pt x="1561614" y="29595"/>
                    <a:pt x="1561614" y="66102"/>
                  </a:cubicBezTo>
                  <a:lnTo>
                    <a:pt x="1561614" y="181684"/>
                  </a:lnTo>
                  <a:cubicBezTo>
                    <a:pt x="1561614" y="218191"/>
                    <a:pt x="1532020" y="247786"/>
                    <a:pt x="1495512" y="247786"/>
                  </a:cubicBezTo>
                  <a:lnTo>
                    <a:pt x="66102" y="247786"/>
                  </a:lnTo>
                  <a:cubicBezTo>
                    <a:pt x="29595" y="247786"/>
                    <a:pt x="0" y="218191"/>
                    <a:pt x="0" y="181684"/>
                  </a:cubicBezTo>
                  <a:lnTo>
                    <a:pt x="0" y="66102"/>
                  </a:lnTo>
                  <a:cubicBezTo>
                    <a:pt x="0" y="29595"/>
                    <a:pt x="29595" y="0"/>
                    <a:pt x="66102" y="0"/>
                  </a:cubicBezTo>
                  <a:close/>
                </a:path>
              </a:pathLst>
            </a:custGeom>
            <a:solidFill>
              <a:srgbClr val="000000">
                <a:alpha val="0"/>
              </a:srgbClr>
            </a:solidFill>
            <a:ln w="38100" cap="rnd">
              <a:gradFill>
                <a:gsLst>
                  <a:gs pos="0">
                    <a:srgbClr val="004AAD">
                      <a:alpha val="100000"/>
                    </a:srgbClr>
                  </a:gs>
                  <a:gs pos="100000">
                    <a:srgbClr val="CB6CE6">
                      <a:alpha val="100000"/>
                    </a:srgbClr>
                  </a:gs>
                </a:gsLst>
                <a:lin ang="0"/>
              </a:gradFill>
              <a:prstDash val="solid"/>
              <a:round/>
            </a:ln>
          </p:spPr>
        </p:sp>
        <p:sp>
          <p:nvSpPr>
            <p:cNvPr name="TextBox 12" id="12"/>
            <p:cNvSpPr txBox="true"/>
            <p:nvPr/>
          </p:nvSpPr>
          <p:spPr>
            <a:xfrm>
              <a:off x="0" y="-38100"/>
              <a:ext cx="1561614" cy="28588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03721" y="3071023"/>
            <a:ext cx="1267494" cy="126749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533802" y="3341112"/>
            <a:ext cx="7122959" cy="1799717"/>
          </a:xfrm>
          <a:prstGeom prst="rect">
            <a:avLst/>
          </a:prstGeom>
        </p:spPr>
        <p:txBody>
          <a:bodyPr anchor="t" rtlCol="false" tIns="0" lIns="0" bIns="0" rIns="0">
            <a:spAutoFit/>
          </a:bodyPr>
          <a:lstStyle/>
          <a:p>
            <a:pPr algn="ctr">
              <a:lnSpc>
                <a:spcPts val="6784"/>
              </a:lnSpc>
            </a:pPr>
            <a:r>
              <a:rPr lang="en-US" sz="6400">
                <a:solidFill>
                  <a:srgbClr val="000000"/>
                </a:solidFill>
                <a:latin typeface="Poppins Bold"/>
              </a:rPr>
              <a:t>ARSITEKTUR KOMPUTER</a:t>
            </a:r>
          </a:p>
        </p:txBody>
      </p:sp>
      <p:sp>
        <p:nvSpPr>
          <p:cNvPr name="TextBox 17" id="17"/>
          <p:cNvSpPr txBox="true"/>
          <p:nvPr/>
        </p:nvSpPr>
        <p:spPr>
          <a:xfrm rot="0">
            <a:off x="10533802" y="6833000"/>
            <a:ext cx="5805622" cy="1400175"/>
          </a:xfrm>
          <a:prstGeom prst="rect">
            <a:avLst/>
          </a:prstGeom>
        </p:spPr>
        <p:txBody>
          <a:bodyPr anchor="t" rtlCol="false" tIns="0" lIns="0" bIns="0" rIns="0">
            <a:spAutoFit/>
          </a:bodyPr>
          <a:lstStyle/>
          <a:p>
            <a:pPr algn="ctr">
              <a:lnSpc>
                <a:spcPts val="3824"/>
              </a:lnSpc>
            </a:pPr>
            <a:r>
              <a:rPr lang="en-US" sz="2499" spc="117">
                <a:solidFill>
                  <a:srgbClr val="000000"/>
                </a:solidFill>
                <a:latin typeface="Montserrat Bold"/>
              </a:rPr>
              <a:t>PEMATERI 1:</a:t>
            </a:r>
          </a:p>
          <a:p>
            <a:pPr algn="ctr" marL="539749" indent="-269875" lvl="1">
              <a:lnSpc>
                <a:spcPts val="3824"/>
              </a:lnSpc>
              <a:buFont typeface="Arial"/>
              <a:buChar char="•"/>
            </a:pPr>
            <a:r>
              <a:rPr lang="en-US" sz="2499" spc="117">
                <a:solidFill>
                  <a:srgbClr val="000000"/>
                </a:solidFill>
                <a:latin typeface="Montserrat Bold"/>
              </a:rPr>
              <a:t>FITA MAULIDDIYH</a:t>
            </a:r>
          </a:p>
          <a:p>
            <a:pPr algn="ctr" marL="539749" indent="-269875" lvl="1">
              <a:lnSpc>
                <a:spcPts val="3824"/>
              </a:lnSpc>
              <a:buFont typeface="Arial"/>
              <a:buChar char="•"/>
            </a:pPr>
            <a:r>
              <a:rPr lang="en-US" sz="2499" spc="117">
                <a:solidFill>
                  <a:srgbClr val="000000"/>
                </a:solidFill>
                <a:latin typeface="Montserrat Bold"/>
              </a:rPr>
              <a:t>DIKA ALFIYANA NURYANI</a:t>
            </a:r>
          </a:p>
        </p:txBody>
      </p:sp>
      <p:grpSp>
        <p:nvGrpSpPr>
          <p:cNvPr name="Group 18" id="18"/>
          <p:cNvGrpSpPr/>
          <p:nvPr/>
        </p:nvGrpSpPr>
        <p:grpSpPr>
          <a:xfrm rot="0">
            <a:off x="7422257" y="8043829"/>
            <a:ext cx="703995" cy="70399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62000"/>
                  </a:srgbClr>
                </a:gs>
                <a:gs pos="100000">
                  <a:srgbClr val="CB6CE6">
                    <a:alpha val="620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942559" y="1028700"/>
            <a:ext cx="1180518" cy="365961"/>
          </a:xfrm>
          <a:custGeom>
            <a:avLst/>
            <a:gdLst/>
            <a:ahLst/>
            <a:cxnLst/>
            <a:rect r="r" b="b" t="t" l="l"/>
            <a:pathLst>
              <a:path h="365961" w="1180518">
                <a:moveTo>
                  <a:pt x="0" y="0"/>
                </a:moveTo>
                <a:lnTo>
                  <a:pt x="1180519" y="0"/>
                </a:lnTo>
                <a:lnTo>
                  <a:pt x="1180519"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2" id="22"/>
          <p:cNvGrpSpPr/>
          <p:nvPr/>
        </p:nvGrpSpPr>
        <p:grpSpPr>
          <a:xfrm rot="10235882">
            <a:off x="16542682" y="8900647"/>
            <a:ext cx="2711446" cy="271144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4095282" y="8697389"/>
            <a:ext cx="560911" cy="56091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90753" y="-231347"/>
            <a:ext cx="10749694" cy="107496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28700" y="1500675"/>
            <a:ext cx="7691817" cy="766177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1930" t="0" r="-37493"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8" id="8"/>
          <p:cNvSpPr txBox="true"/>
          <p:nvPr/>
        </p:nvSpPr>
        <p:spPr>
          <a:xfrm rot="0">
            <a:off x="9144000" y="869251"/>
            <a:ext cx="8350075" cy="2125260"/>
          </a:xfrm>
          <a:prstGeom prst="rect">
            <a:avLst/>
          </a:prstGeom>
        </p:spPr>
        <p:txBody>
          <a:bodyPr anchor="t" rtlCol="false" tIns="0" lIns="0" bIns="0" rIns="0">
            <a:spAutoFit/>
          </a:bodyPr>
          <a:lstStyle/>
          <a:p>
            <a:pPr>
              <a:lnSpc>
                <a:spcPts val="5464"/>
              </a:lnSpc>
            </a:pPr>
            <a:r>
              <a:rPr lang="en-US" sz="5154">
                <a:solidFill>
                  <a:srgbClr val="000000"/>
                </a:solidFill>
                <a:latin typeface="Poppins Bold"/>
              </a:rPr>
              <a:t>ASPEK-ASPEK EVALUASI KOMPUTER</a:t>
            </a:r>
          </a:p>
          <a:p>
            <a:pPr>
              <a:lnSpc>
                <a:spcPts val="5464"/>
              </a:lnSpc>
            </a:pPr>
          </a:p>
        </p:txBody>
      </p:sp>
      <p:grpSp>
        <p:nvGrpSpPr>
          <p:cNvPr name="Group 9" id="9"/>
          <p:cNvGrpSpPr/>
          <p:nvPr/>
        </p:nvGrpSpPr>
        <p:grpSpPr>
          <a:xfrm rot="0">
            <a:off x="8227090" y="866928"/>
            <a:ext cx="1267494" cy="12674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1028700"/>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8720517" y="4126907"/>
            <a:ext cx="9427162" cy="4129743"/>
          </a:xfrm>
          <a:prstGeom prst="rect">
            <a:avLst/>
          </a:prstGeom>
        </p:spPr>
        <p:txBody>
          <a:bodyPr anchor="t" rtlCol="false" tIns="0" lIns="0" bIns="0" rIns="0">
            <a:spAutoFit/>
          </a:bodyPr>
          <a:lstStyle/>
          <a:p>
            <a:pPr>
              <a:lnSpc>
                <a:spcPts val="5477"/>
              </a:lnSpc>
            </a:pPr>
            <a:r>
              <a:rPr lang="en-US" sz="3651">
                <a:solidFill>
                  <a:srgbClr val="000000"/>
                </a:solidFill>
                <a:latin typeface="Montserrat"/>
              </a:rPr>
              <a:t>Biaya</a:t>
            </a:r>
          </a:p>
          <a:p>
            <a:pPr>
              <a:lnSpc>
                <a:spcPts val="5477"/>
              </a:lnSpc>
            </a:pPr>
            <a:r>
              <a:rPr lang="en-US" sz="3651">
                <a:solidFill>
                  <a:srgbClr val="000000"/>
                </a:solidFill>
                <a:latin typeface="Montserrat"/>
              </a:rPr>
              <a:t>Evaluasi biaya melibatkan analisis biaya total kepemilikan sistem komputer, termasuk biaya awal, operasional, dan pemeliharaan.</a:t>
            </a:r>
          </a:p>
          <a:p>
            <a:pPr>
              <a:lnSpc>
                <a:spcPts val="5477"/>
              </a:lnSpc>
            </a:pPr>
          </a:p>
        </p:txBody>
      </p:sp>
      <p:sp>
        <p:nvSpPr>
          <p:cNvPr name="TextBox 14" id="14"/>
          <p:cNvSpPr txBox="true"/>
          <p:nvPr/>
        </p:nvSpPr>
        <p:spPr>
          <a:xfrm rot="0">
            <a:off x="9609644" y="5259929"/>
            <a:ext cx="710483" cy="396199"/>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01</a:t>
            </a:r>
          </a:p>
        </p:txBody>
      </p:sp>
      <p:sp>
        <p:nvSpPr>
          <p:cNvPr name="TextBox 15" id="15"/>
          <p:cNvSpPr txBox="true"/>
          <p:nvPr/>
        </p:nvSpPr>
        <p:spPr>
          <a:xfrm rot="0">
            <a:off x="9669610" y="8192812"/>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03</a:t>
            </a:r>
          </a:p>
        </p:txBody>
      </p:sp>
      <p:grpSp>
        <p:nvGrpSpPr>
          <p:cNvPr name="Group 16" id="16"/>
          <p:cNvGrpSpPr/>
          <p:nvPr/>
        </p:nvGrpSpPr>
        <p:grpSpPr>
          <a:xfrm rot="0">
            <a:off x="9217601" y="2686249"/>
            <a:ext cx="1407326" cy="1192554"/>
            <a:chOff x="0" y="0"/>
            <a:chExt cx="769020" cy="651660"/>
          </a:xfrm>
        </p:grpSpPr>
        <p:sp>
          <p:nvSpPr>
            <p:cNvPr name="Freeform 17" id="17"/>
            <p:cNvSpPr/>
            <p:nvPr/>
          </p:nvSpPr>
          <p:spPr>
            <a:xfrm flipH="false" flipV="false" rot="0">
              <a:off x="0" y="0"/>
              <a:ext cx="769020" cy="651660"/>
            </a:xfrm>
            <a:custGeom>
              <a:avLst/>
              <a:gdLst/>
              <a:ahLst/>
              <a:cxnLst/>
              <a:rect r="r" b="b" t="t" l="l"/>
              <a:pathLst>
                <a:path h="651660" w="769020">
                  <a:moveTo>
                    <a:pt x="115524" y="0"/>
                  </a:moveTo>
                  <a:lnTo>
                    <a:pt x="653495" y="0"/>
                  </a:lnTo>
                  <a:cubicBezTo>
                    <a:pt x="684134" y="0"/>
                    <a:pt x="713518" y="12171"/>
                    <a:pt x="735183" y="33836"/>
                  </a:cubicBezTo>
                  <a:cubicBezTo>
                    <a:pt x="756848" y="55501"/>
                    <a:pt x="769020" y="84885"/>
                    <a:pt x="769020" y="115524"/>
                  </a:cubicBezTo>
                  <a:lnTo>
                    <a:pt x="769020" y="536135"/>
                  </a:lnTo>
                  <a:cubicBezTo>
                    <a:pt x="769020" y="599938"/>
                    <a:pt x="717298" y="651660"/>
                    <a:pt x="653495" y="651660"/>
                  </a:cubicBezTo>
                  <a:lnTo>
                    <a:pt x="115524" y="651660"/>
                  </a:lnTo>
                  <a:cubicBezTo>
                    <a:pt x="51722" y="651660"/>
                    <a:pt x="0" y="599938"/>
                    <a:pt x="0" y="536135"/>
                  </a:cubicBezTo>
                  <a:lnTo>
                    <a:pt x="0" y="115524"/>
                  </a:lnTo>
                  <a:cubicBezTo>
                    <a:pt x="0" y="51722"/>
                    <a:pt x="51722" y="0"/>
                    <a:pt x="115524"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18" id="18"/>
            <p:cNvSpPr txBox="true"/>
            <p:nvPr/>
          </p:nvSpPr>
          <p:spPr>
            <a:xfrm>
              <a:off x="0" y="0"/>
              <a:ext cx="769020" cy="651660"/>
            </a:xfrm>
            <a:prstGeom prst="rect">
              <a:avLst/>
            </a:prstGeom>
          </p:spPr>
          <p:txBody>
            <a:bodyPr anchor="ctr" rtlCol="false" tIns="50800" lIns="50800" bIns="50800" rIns="50800"/>
            <a:lstStyle/>
            <a:p>
              <a:pPr algn="ctr">
                <a:lnSpc>
                  <a:spcPts val="2160"/>
                </a:lnSpc>
              </a:pPr>
            </a:p>
          </p:txBody>
        </p:sp>
      </p:grpSp>
      <p:sp>
        <p:nvSpPr>
          <p:cNvPr name="TextBox 19" id="19"/>
          <p:cNvSpPr txBox="true"/>
          <p:nvPr/>
        </p:nvSpPr>
        <p:spPr>
          <a:xfrm rot="0">
            <a:off x="9687901" y="6414383"/>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20" id="20"/>
          <p:cNvSpPr txBox="true"/>
          <p:nvPr/>
        </p:nvSpPr>
        <p:spPr>
          <a:xfrm rot="0">
            <a:off x="9669610" y="9446195"/>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21" id="21"/>
          <p:cNvSpPr txBox="true"/>
          <p:nvPr/>
        </p:nvSpPr>
        <p:spPr>
          <a:xfrm rot="0">
            <a:off x="10269685" y="7305816"/>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22" id="22"/>
          <p:cNvSpPr txBox="true"/>
          <p:nvPr/>
        </p:nvSpPr>
        <p:spPr>
          <a:xfrm rot="0">
            <a:off x="9650560" y="7382016"/>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23" id="23"/>
          <p:cNvSpPr txBox="true"/>
          <p:nvPr/>
        </p:nvSpPr>
        <p:spPr>
          <a:xfrm rot="0">
            <a:off x="9427530" y="2691902"/>
            <a:ext cx="987467" cy="920202"/>
          </a:xfrm>
          <a:prstGeom prst="rect">
            <a:avLst/>
          </a:prstGeom>
        </p:spPr>
        <p:txBody>
          <a:bodyPr anchor="t" rtlCol="false" tIns="0" lIns="0" bIns="0" rIns="0">
            <a:spAutoFit/>
          </a:bodyPr>
          <a:lstStyle/>
          <a:p>
            <a:pPr algn="ctr">
              <a:lnSpc>
                <a:spcPts val="7591"/>
              </a:lnSpc>
            </a:pPr>
            <a:r>
              <a:rPr lang="en-US" sz="5422">
                <a:solidFill>
                  <a:srgbClr val="FFFFFF"/>
                </a:solidFill>
                <a:latin typeface="Montserrat Bold"/>
              </a:rPr>
              <a:t>06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697" y="473952"/>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73455" y="2887139"/>
            <a:ext cx="6187424" cy="1870005"/>
          </a:xfrm>
          <a:prstGeom prst="rect">
            <a:avLst/>
          </a:prstGeom>
        </p:spPr>
        <p:txBody>
          <a:bodyPr anchor="t" rtlCol="false" tIns="0" lIns="0" bIns="0" rIns="0">
            <a:spAutoFit/>
          </a:bodyPr>
          <a:lstStyle/>
          <a:p>
            <a:pPr>
              <a:lnSpc>
                <a:spcPts val="4792"/>
              </a:lnSpc>
            </a:pPr>
            <a:r>
              <a:rPr lang="en-US" sz="4521">
                <a:solidFill>
                  <a:srgbClr val="000000"/>
                </a:solidFill>
                <a:latin typeface="Poppins Bold"/>
              </a:rPr>
              <a:t>METODE EVALUASI KOMPUTER</a:t>
            </a:r>
          </a:p>
          <a:p>
            <a:pPr>
              <a:lnSpc>
                <a:spcPts val="4792"/>
              </a:lnSpc>
            </a:pPr>
          </a:p>
        </p:txBody>
      </p:sp>
      <p:grpSp>
        <p:nvGrpSpPr>
          <p:cNvPr name="Group 6" id="6"/>
          <p:cNvGrpSpPr/>
          <p:nvPr/>
        </p:nvGrpSpPr>
        <p:grpSpPr>
          <a:xfrm rot="0">
            <a:off x="1028700" y="2754007"/>
            <a:ext cx="1267494" cy="12674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078782" y="1010187"/>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46836" y="6081119"/>
            <a:ext cx="426620" cy="393556"/>
          </a:xfrm>
          <a:custGeom>
            <a:avLst/>
            <a:gdLst/>
            <a:ahLst/>
            <a:cxnLst/>
            <a:rect r="r" b="b" t="t" l="l"/>
            <a:pathLst>
              <a:path h="393556" w="426620">
                <a:moveTo>
                  <a:pt x="0" y="0"/>
                </a:moveTo>
                <a:lnTo>
                  <a:pt x="426619" y="0"/>
                </a:lnTo>
                <a:lnTo>
                  <a:pt x="426619" y="393557"/>
                </a:lnTo>
                <a:lnTo>
                  <a:pt x="0" y="3935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46836" y="6690986"/>
            <a:ext cx="426620" cy="393556"/>
          </a:xfrm>
          <a:custGeom>
            <a:avLst/>
            <a:gdLst/>
            <a:ahLst/>
            <a:cxnLst/>
            <a:rect r="r" b="b" t="t" l="l"/>
            <a:pathLst>
              <a:path h="393556" w="426620">
                <a:moveTo>
                  <a:pt x="0" y="0"/>
                </a:moveTo>
                <a:lnTo>
                  <a:pt x="426619" y="0"/>
                </a:lnTo>
                <a:lnTo>
                  <a:pt x="426619" y="393556"/>
                </a:lnTo>
                <a:lnTo>
                  <a:pt x="0" y="3935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7817385" y="1010187"/>
            <a:ext cx="4651914" cy="4651895"/>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5046" t="0" r="-25046" b="0"/>
              </a:stretch>
            </a:blipFill>
          </p:spPr>
        </p:sp>
      </p:grpSp>
      <p:grpSp>
        <p:nvGrpSpPr>
          <p:cNvPr name="Group 14" id="14"/>
          <p:cNvGrpSpPr/>
          <p:nvPr/>
        </p:nvGrpSpPr>
        <p:grpSpPr>
          <a:xfrm rot="0">
            <a:off x="12699059" y="2913693"/>
            <a:ext cx="6390236" cy="6390211"/>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5046" t="0" r="-25046" b="0"/>
              </a:stretch>
            </a:blipFill>
          </p:spPr>
        </p:sp>
      </p:grpSp>
      <p:grpSp>
        <p:nvGrpSpPr>
          <p:cNvPr name="Group 16" id="16"/>
          <p:cNvGrpSpPr/>
          <p:nvPr/>
        </p:nvGrpSpPr>
        <p:grpSpPr>
          <a:xfrm rot="0">
            <a:off x="10143342" y="6291612"/>
            <a:ext cx="4439415" cy="2251496"/>
            <a:chOff x="0" y="0"/>
            <a:chExt cx="1169229" cy="592987"/>
          </a:xfrm>
        </p:grpSpPr>
        <p:sp>
          <p:nvSpPr>
            <p:cNvPr name="Freeform 17" id="17"/>
            <p:cNvSpPr/>
            <p:nvPr/>
          </p:nvSpPr>
          <p:spPr>
            <a:xfrm flipH="false" flipV="false" rot="0">
              <a:off x="0" y="0"/>
              <a:ext cx="1169229" cy="592987"/>
            </a:xfrm>
            <a:custGeom>
              <a:avLst/>
              <a:gdLst/>
              <a:ahLst/>
              <a:cxnLst/>
              <a:rect r="r" b="b" t="t" l="l"/>
              <a:pathLst>
                <a:path h="592987" w="1169229">
                  <a:moveTo>
                    <a:pt x="36622" y="0"/>
                  </a:moveTo>
                  <a:lnTo>
                    <a:pt x="1132607" y="0"/>
                  </a:lnTo>
                  <a:cubicBezTo>
                    <a:pt x="1142320" y="0"/>
                    <a:pt x="1151634" y="3858"/>
                    <a:pt x="1158502" y="10726"/>
                  </a:cubicBezTo>
                  <a:cubicBezTo>
                    <a:pt x="1165370" y="17594"/>
                    <a:pt x="1169229" y="26909"/>
                    <a:pt x="1169229" y="36622"/>
                  </a:cubicBezTo>
                  <a:lnTo>
                    <a:pt x="1169229" y="556365"/>
                  </a:lnTo>
                  <a:cubicBezTo>
                    <a:pt x="1169229" y="566077"/>
                    <a:pt x="1165370" y="575392"/>
                    <a:pt x="1158502" y="582260"/>
                  </a:cubicBezTo>
                  <a:cubicBezTo>
                    <a:pt x="1151634" y="589128"/>
                    <a:pt x="1142320" y="592987"/>
                    <a:pt x="1132607" y="592987"/>
                  </a:cubicBezTo>
                  <a:lnTo>
                    <a:pt x="36622" y="592987"/>
                  </a:lnTo>
                  <a:cubicBezTo>
                    <a:pt x="26909" y="592987"/>
                    <a:pt x="17594" y="589128"/>
                    <a:pt x="10726" y="582260"/>
                  </a:cubicBezTo>
                  <a:cubicBezTo>
                    <a:pt x="3858" y="575392"/>
                    <a:pt x="0" y="566077"/>
                    <a:pt x="0" y="556365"/>
                  </a:cubicBezTo>
                  <a:lnTo>
                    <a:pt x="0" y="36622"/>
                  </a:lnTo>
                  <a:cubicBezTo>
                    <a:pt x="0" y="26909"/>
                    <a:pt x="3858" y="17594"/>
                    <a:pt x="10726" y="10726"/>
                  </a:cubicBezTo>
                  <a:cubicBezTo>
                    <a:pt x="17594" y="3858"/>
                    <a:pt x="26909" y="0"/>
                    <a:pt x="36622"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18" id="18"/>
            <p:cNvSpPr txBox="true"/>
            <p:nvPr/>
          </p:nvSpPr>
          <p:spPr>
            <a:xfrm>
              <a:off x="0" y="0"/>
              <a:ext cx="1169229" cy="592987"/>
            </a:xfrm>
            <a:prstGeom prst="rect">
              <a:avLst/>
            </a:prstGeom>
          </p:spPr>
          <p:txBody>
            <a:bodyPr anchor="ctr" rtlCol="false" tIns="50800" lIns="50800" bIns="50800" rIns="50800"/>
            <a:lstStyle/>
            <a:p>
              <a:pPr algn="ctr">
                <a:lnSpc>
                  <a:spcPts val="2160"/>
                </a:lnSpc>
              </a:pPr>
            </a:p>
          </p:txBody>
        </p:sp>
      </p:grpSp>
      <p:sp>
        <p:nvSpPr>
          <p:cNvPr name="TextBox 19" id="19"/>
          <p:cNvSpPr txBox="true"/>
          <p:nvPr/>
        </p:nvSpPr>
        <p:spPr>
          <a:xfrm rot="0">
            <a:off x="712462" y="981612"/>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TextBox 20" id="20"/>
          <p:cNvSpPr txBox="true"/>
          <p:nvPr/>
        </p:nvSpPr>
        <p:spPr>
          <a:xfrm rot="0">
            <a:off x="1662447" y="6028409"/>
            <a:ext cx="4726635" cy="889634"/>
          </a:xfrm>
          <a:prstGeom prst="rect">
            <a:avLst/>
          </a:prstGeom>
        </p:spPr>
        <p:txBody>
          <a:bodyPr anchor="t" rtlCol="false" tIns="0" lIns="0" bIns="0" rIns="0">
            <a:spAutoFit/>
          </a:bodyPr>
          <a:lstStyle/>
          <a:p>
            <a:pPr>
              <a:lnSpc>
                <a:spcPts val="3600"/>
              </a:lnSpc>
            </a:pPr>
            <a:r>
              <a:rPr lang="en-US" sz="2400">
                <a:solidFill>
                  <a:srgbClr val="000000"/>
                </a:solidFill>
                <a:latin typeface="Montserrat Bold"/>
              </a:rPr>
              <a:t>PENGUJIAN FUNGSIONAL</a:t>
            </a:r>
          </a:p>
          <a:p>
            <a:pPr>
              <a:lnSpc>
                <a:spcPts val="3600"/>
              </a:lnSpc>
            </a:pPr>
          </a:p>
        </p:txBody>
      </p:sp>
      <p:sp>
        <p:nvSpPr>
          <p:cNvPr name="TextBox 21" id="21"/>
          <p:cNvSpPr txBox="true"/>
          <p:nvPr/>
        </p:nvSpPr>
        <p:spPr>
          <a:xfrm rot="0">
            <a:off x="1662447" y="6638275"/>
            <a:ext cx="5707174" cy="889634"/>
          </a:xfrm>
          <a:prstGeom prst="rect">
            <a:avLst/>
          </a:prstGeom>
        </p:spPr>
        <p:txBody>
          <a:bodyPr anchor="t" rtlCol="false" tIns="0" lIns="0" bIns="0" rIns="0">
            <a:spAutoFit/>
          </a:bodyPr>
          <a:lstStyle/>
          <a:p>
            <a:pPr>
              <a:lnSpc>
                <a:spcPts val="3600"/>
              </a:lnSpc>
            </a:pPr>
            <a:r>
              <a:rPr lang="en-US" sz="2400">
                <a:solidFill>
                  <a:srgbClr val="000000"/>
                </a:solidFill>
                <a:latin typeface="Montserrat Bold"/>
              </a:rPr>
              <a:t>PENGUJIAN KINERJA</a:t>
            </a:r>
          </a:p>
          <a:p>
            <a:pPr>
              <a:lnSpc>
                <a:spcPts val="3600"/>
              </a:lnSpc>
            </a:pPr>
          </a:p>
        </p:txBody>
      </p:sp>
      <p:sp>
        <p:nvSpPr>
          <p:cNvPr name="TextBox 22" id="22"/>
          <p:cNvSpPr txBox="true"/>
          <p:nvPr/>
        </p:nvSpPr>
        <p:spPr>
          <a:xfrm rot="0">
            <a:off x="10483527" y="7274485"/>
            <a:ext cx="3757970" cy="742950"/>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rPr>
              <a:t>Lorem ipsum dolor sit amet, consectetur adipiscing</a:t>
            </a:r>
          </a:p>
        </p:txBody>
      </p:sp>
      <p:sp>
        <p:nvSpPr>
          <p:cNvPr name="TextBox 23" id="23"/>
          <p:cNvSpPr txBox="true"/>
          <p:nvPr/>
        </p:nvSpPr>
        <p:spPr>
          <a:xfrm rot="0">
            <a:off x="11050444" y="6652886"/>
            <a:ext cx="2784455" cy="396174"/>
          </a:xfrm>
          <a:prstGeom prst="rect">
            <a:avLst/>
          </a:prstGeom>
        </p:spPr>
        <p:txBody>
          <a:bodyPr anchor="t" rtlCol="false" tIns="0" lIns="0" bIns="0" rIns="0">
            <a:spAutoFit/>
          </a:bodyPr>
          <a:lstStyle/>
          <a:p>
            <a:pPr algn="ctr">
              <a:lnSpc>
                <a:spcPts val="3359"/>
              </a:lnSpc>
            </a:pPr>
            <a:r>
              <a:rPr lang="en-US" sz="2400">
                <a:solidFill>
                  <a:srgbClr val="FFFFFF"/>
                </a:solidFill>
                <a:latin typeface="Montserrat Bold"/>
              </a:rPr>
              <a:t>ANALISIS</a:t>
            </a:r>
          </a:p>
        </p:txBody>
      </p:sp>
      <p:sp>
        <p:nvSpPr>
          <p:cNvPr name="Freeform 24" id="24"/>
          <p:cNvSpPr/>
          <p:nvPr/>
        </p:nvSpPr>
        <p:spPr>
          <a:xfrm flipH="false" flipV="false" rot="0">
            <a:off x="946836" y="7972841"/>
            <a:ext cx="426620" cy="393556"/>
          </a:xfrm>
          <a:custGeom>
            <a:avLst/>
            <a:gdLst/>
            <a:ahLst/>
            <a:cxnLst/>
            <a:rect r="r" b="b" t="t" l="l"/>
            <a:pathLst>
              <a:path h="393556" w="426620">
                <a:moveTo>
                  <a:pt x="0" y="0"/>
                </a:moveTo>
                <a:lnTo>
                  <a:pt x="426619" y="0"/>
                </a:lnTo>
                <a:lnTo>
                  <a:pt x="426619" y="393557"/>
                </a:lnTo>
                <a:lnTo>
                  <a:pt x="0" y="3935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946836" y="7331635"/>
            <a:ext cx="426620" cy="393556"/>
          </a:xfrm>
          <a:custGeom>
            <a:avLst/>
            <a:gdLst/>
            <a:ahLst/>
            <a:cxnLst/>
            <a:rect r="r" b="b" t="t" l="l"/>
            <a:pathLst>
              <a:path h="393556" w="426620">
                <a:moveTo>
                  <a:pt x="0" y="0"/>
                </a:moveTo>
                <a:lnTo>
                  <a:pt x="426619" y="0"/>
                </a:lnTo>
                <a:lnTo>
                  <a:pt x="426619" y="393556"/>
                </a:lnTo>
                <a:lnTo>
                  <a:pt x="0" y="3935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1662447" y="7251553"/>
            <a:ext cx="5707174" cy="889634"/>
          </a:xfrm>
          <a:prstGeom prst="rect">
            <a:avLst/>
          </a:prstGeom>
        </p:spPr>
        <p:txBody>
          <a:bodyPr anchor="t" rtlCol="false" tIns="0" lIns="0" bIns="0" rIns="0">
            <a:spAutoFit/>
          </a:bodyPr>
          <a:lstStyle/>
          <a:p>
            <a:pPr>
              <a:lnSpc>
                <a:spcPts val="3600"/>
              </a:lnSpc>
            </a:pPr>
            <a:r>
              <a:rPr lang="en-US" sz="2400">
                <a:solidFill>
                  <a:srgbClr val="000000"/>
                </a:solidFill>
                <a:latin typeface="Montserrat Bold"/>
              </a:rPr>
              <a:t>SIMULASI</a:t>
            </a:r>
          </a:p>
          <a:p>
            <a:pPr>
              <a:lnSpc>
                <a:spcPts val="3600"/>
              </a:lnSpc>
            </a:pPr>
          </a:p>
        </p:txBody>
      </p:sp>
      <p:sp>
        <p:nvSpPr>
          <p:cNvPr name="TextBox 27" id="27"/>
          <p:cNvSpPr txBox="true"/>
          <p:nvPr/>
        </p:nvSpPr>
        <p:spPr>
          <a:xfrm rot="0">
            <a:off x="1662447" y="7864830"/>
            <a:ext cx="5707174" cy="889634"/>
          </a:xfrm>
          <a:prstGeom prst="rect">
            <a:avLst/>
          </a:prstGeom>
        </p:spPr>
        <p:txBody>
          <a:bodyPr anchor="t" rtlCol="false" tIns="0" lIns="0" bIns="0" rIns="0">
            <a:spAutoFit/>
          </a:bodyPr>
          <a:lstStyle/>
          <a:p>
            <a:pPr>
              <a:lnSpc>
                <a:spcPts val="3600"/>
              </a:lnSpc>
            </a:pPr>
            <a:r>
              <a:rPr lang="en-US" sz="2400">
                <a:solidFill>
                  <a:srgbClr val="000000"/>
                </a:solidFill>
                <a:latin typeface="Montserrat Bold"/>
              </a:rPr>
              <a:t>ANALISIS DATA</a:t>
            </a:r>
          </a:p>
          <a:p>
            <a:pPr>
              <a:lnSpc>
                <a:spcPts val="36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10415" y="603186"/>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5781181" y="1110846"/>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Freeform 6" id="6"/>
          <p:cNvSpPr/>
          <p:nvPr/>
        </p:nvSpPr>
        <p:spPr>
          <a:xfrm flipH="false" flipV="false" rot="0">
            <a:off x="942559" y="1028700"/>
            <a:ext cx="1180518" cy="365961"/>
          </a:xfrm>
          <a:custGeom>
            <a:avLst/>
            <a:gdLst/>
            <a:ahLst/>
            <a:cxnLst/>
            <a:rect r="r" b="b" t="t" l="l"/>
            <a:pathLst>
              <a:path h="365961" w="1180518">
                <a:moveTo>
                  <a:pt x="0" y="0"/>
                </a:moveTo>
                <a:lnTo>
                  <a:pt x="1180519" y="0"/>
                </a:lnTo>
                <a:lnTo>
                  <a:pt x="1180519"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17884" y="3297677"/>
            <a:ext cx="3757970" cy="742950"/>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rPr>
              <a:t>Lorem ipsum dolor sit amet, consectetur adipiscing</a:t>
            </a:r>
          </a:p>
        </p:txBody>
      </p:sp>
      <p:sp>
        <p:nvSpPr>
          <p:cNvPr name="TextBox 8" id="8"/>
          <p:cNvSpPr txBox="true"/>
          <p:nvPr/>
        </p:nvSpPr>
        <p:spPr>
          <a:xfrm rot="0">
            <a:off x="1854389" y="2344698"/>
            <a:ext cx="3284960" cy="396174"/>
          </a:xfrm>
          <a:prstGeom prst="rect">
            <a:avLst/>
          </a:prstGeom>
        </p:spPr>
        <p:txBody>
          <a:bodyPr anchor="t" rtlCol="false" tIns="0" lIns="0" bIns="0" rIns="0">
            <a:spAutoFit/>
          </a:bodyPr>
          <a:lstStyle/>
          <a:p>
            <a:pPr algn="ctr">
              <a:lnSpc>
                <a:spcPts val="3359"/>
              </a:lnSpc>
            </a:pPr>
            <a:r>
              <a:rPr lang="en-US" sz="2400">
                <a:solidFill>
                  <a:srgbClr val="FFFFFF"/>
                </a:solidFill>
                <a:latin typeface="Montserrat Bold"/>
              </a:rPr>
              <a:t>ASPEK 02</a:t>
            </a:r>
          </a:p>
        </p:txBody>
      </p:sp>
      <p:grpSp>
        <p:nvGrpSpPr>
          <p:cNvPr name="Group 9" id="9"/>
          <p:cNvGrpSpPr/>
          <p:nvPr/>
        </p:nvGrpSpPr>
        <p:grpSpPr>
          <a:xfrm rot="0">
            <a:off x="3871854" y="1928088"/>
            <a:ext cx="1267494" cy="12674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52845" y="1563469"/>
            <a:ext cx="15286204" cy="7525001"/>
            <a:chOff x="0" y="0"/>
            <a:chExt cx="4025996" cy="1981893"/>
          </a:xfrm>
        </p:grpSpPr>
        <p:sp>
          <p:nvSpPr>
            <p:cNvPr name="Freeform 13" id="13"/>
            <p:cNvSpPr/>
            <p:nvPr/>
          </p:nvSpPr>
          <p:spPr>
            <a:xfrm flipH="false" flipV="false" rot="0">
              <a:off x="0" y="0"/>
              <a:ext cx="4025996" cy="1981893"/>
            </a:xfrm>
            <a:custGeom>
              <a:avLst/>
              <a:gdLst/>
              <a:ahLst/>
              <a:cxnLst/>
              <a:rect r="r" b="b" t="t" l="l"/>
              <a:pathLst>
                <a:path h="1981893" w="4025996">
                  <a:moveTo>
                    <a:pt x="25830" y="0"/>
                  </a:moveTo>
                  <a:lnTo>
                    <a:pt x="4000166" y="0"/>
                  </a:lnTo>
                  <a:cubicBezTo>
                    <a:pt x="4014432" y="0"/>
                    <a:pt x="4025996" y="11564"/>
                    <a:pt x="4025996" y="25830"/>
                  </a:cubicBezTo>
                  <a:lnTo>
                    <a:pt x="4025996" y="1956064"/>
                  </a:lnTo>
                  <a:cubicBezTo>
                    <a:pt x="4025996" y="1970329"/>
                    <a:pt x="4014432" y="1981893"/>
                    <a:pt x="4000166" y="1981893"/>
                  </a:cubicBezTo>
                  <a:lnTo>
                    <a:pt x="25830" y="1981893"/>
                  </a:lnTo>
                  <a:cubicBezTo>
                    <a:pt x="11564" y="1981893"/>
                    <a:pt x="0" y="1970329"/>
                    <a:pt x="0" y="1956064"/>
                  </a:cubicBezTo>
                  <a:lnTo>
                    <a:pt x="0" y="25830"/>
                  </a:lnTo>
                  <a:cubicBezTo>
                    <a:pt x="0" y="11564"/>
                    <a:pt x="11564" y="0"/>
                    <a:pt x="25830" y="0"/>
                  </a:cubicBezTo>
                  <a:close/>
                </a:path>
              </a:pathLst>
            </a:custGeom>
            <a:gradFill rotWithShape="true">
              <a:gsLst>
                <a:gs pos="0">
                  <a:srgbClr val="004AAD">
                    <a:alpha val="100000"/>
                  </a:srgbClr>
                </a:gs>
                <a:gs pos="100000">
                  <a:srgbClr val="CB6CE6">
                    <a:alpha val="100000"/>
                  </a:srgbClr>
                </a:gs>
              </a:gsLst>
              <a:lin ang="0"/>
            </a:gradFill>
          </p:spPr>
        </p:sp>
        <p:sp>
          <p:nvSpPr>
            <p:cNvPr name="TextBox 14" id="14"/>
            <p:cNvSpPr txBox="true"/>
            <p:nvPr/>
          </p:nvSpPr>
          <p:spPr>
            <a:xfrm>
              <a:off x="0" y="-38100"/>
              <a:ext cx="4025996" cy="2019993"/>
            </a:xfrm>
            <a:prstGeom prst="rect">
              <a:avLst/>
            </a:prstGeom>
          </p:spPr>
          <p:txBody>
            <a:bodyPr anchor="ctr" rtlCol="false" tIns="50800" lIns="50800" bIns="50800" rIns="50800"/>
            <a:lstStyle/>
            <a:p>
              <a:pPr algn="ctr">
                <a:lnSpc>
                  <a:spcPts val="2213"/>
                </a:lnSpc>
              </a:pPr>
            </a:p>
          </p:txBody>
        </p:sp>
      </p:grpSp>
      <p:sp>
        <p:nvSpPr>
          <p:cNvPr name="TextBox 15" id="15"/>
          <p:cNvSpPr txBox="true"/>
          <p:nvPr/>
        </p:nvSpPr>
        <p:spPr>
          <a:xfrm rot="0">
            <a:off x="5023882" y="2306598"/>
            <a:ext cx="7915165" cy="599335"/>
          </a:xfrm>
          <a:prstGeom prst="rect">
            <a:avLst/>
          </a:prstGeom>
        </p:spPr>
        <p:txBody>
          <a:bodyPr anchor="t" rtlCol="false" tIns="0" lIns="0" bIns="0" rIns="0">
            <a:spAutoFit/>
          </a:bodyPr>
          <a:lstStyle/>
          <a:p>
            <a:pPr algn="ctr">
              <a:lnSpc>
                <a:spcPts val="4907"/>
              </a:lnSpc>
            </a:pPr>
            <a:r>
              <a:rPr lang="en-US" sz="3505">
                <a:solidFill>
                  <a:srgbClr val="000000"/>
                </a:solidFill>
                <a:latin typeface="Montserrat Bold"/>
              </a:rPr>
              <a:t>PENGUJIAN FUNGSIONAL </a:t>
            </a:r>
          </a:p>
        </p:txBody>
      </p:sp>
      <p:sp>
        <p:nvSpPr>
          <p:cNvPr name="TextBox 16" id="16"/>
          <p:cNvSpPr txBox="true"/>
          <p:nvPr/>
        </p:nvSpPr>
        <p:spPr>
          <a:xfrm rot="0">
            <a:off x="2630683" y="4305300"/>
            <a:ext cx="13279732" cy="3014072"/>
          </a:xfrm>
          <a:prstGeom prst="rect">
            <a:avLst/>
          </a:prstGeom>
        </p:spPr>
        <p:txBody>
          <a:bodyPr anchor="t" rtlCol="false" tIns="0" lIns="0" bIns="0" rIns="0">
            <a:spAutoFit/>
          </a:bodyPr>
          <a:lstStyle/>
          <a:p>
            <a:pPr algn="ctr">
              <a:lnSpc>
                <a:spcPts val="6008"/>
              </a:lnSpc>
            </a:pPr>
            <a:r>
              <a:rPr lang="en-US" sz="4005">
                <a:solidFill>
                  <a:srgbClr val="000000"/>
                </a:solidFill>
                <a:latin typeface="Montserrat"/>
              </a:rPr>
              <a:t>dilakukan untuk memastikan bahwa setiap bagian dari sistem komputer berfungsi seperti yang diharapkan.</a:t>
            </a:r>
          </a:p>
          <a:p>
            <a:pPr algn="ctr">
              <a:lnSpc>
                <a:spcPts val="600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10415" y="603186"/>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82834" y="1211680"/>
            <a:ext cx="16409088" cy="7584186"/>
            <a:chOff x="0" y="0"/>
            <a:chExt cx="4321735" cy="1997481"/>
          </a:xfrm>
        </p:grpSpPr>
        <p:sp>
          <p:nvSpPr>
            <p:cNvPr name="Freeform 6" id="6"/>
            <p:cNvSpPr/>
            <p:nvPr/>
          </p:nvSpPr>
          <p:spPr>
            <a:xfrm flipH="false" flipV="false" rot="0">
              <a:off x="0" y="0"/>
              <a:ext cx="4321735" cy="1997481"/>
            </a:xfrm>
            <a:custGeom>
              <a:avLst/>
              <a:gdLst/>
              <a:ahLst/>
              <a:cxnLst/>
              <a:rect r="r" b="b" t="t" l="l"/>
              <a:pathLst>
                <a:path h="1997481" w="4321735">
                  <a:moveTo>
                    <a:pt x="24062" y="0"/>
                  </a:moveTo>
                  <a:lnTo>
                    <a:pt x="4297673" y="0"/>
                  </a:lnTo>
                  <a:cubicBezTo>
                    <a:pt x="4304055" y="0"/>
                    <a:pt x="4310175" y="2535"/>
                    <a:pt x="4314687" y="7048"/>
                  </a:cubicBezTo>
                  <a:cubicBezTo>
                    <a:pt x="4319200" y="11560"/>
                    <a:pt x="4321735" y="17680"/>
                    <a:pt x="4321735" y="24062"/>
                  </a:cubicBezTo>
                  <a:lnTo>
                    <a:pt x="4321735" y="1973419"/>
                  </a:lnTo>
                  <a:cubicBezTo>
                    <a:pt x="4321735" y="1979801"/>
                    <a:pt x="4319200" y="1985921"/>
                    <a:pt x="4314687" y="1990434"/>
                  </a:cubicBezTo>
                  <a:cubicBezTo>
                    <a:pt x="4310175" y="1994946"/>
                    <a:pt x="4304055" y="1997481"/>
                    <a:pt x="4297673" y="1997481"/>
                  </a:cubicBezTo>
                  <a:lnTo>
                    <a:pt x="24062" y="1997481"/>
                  </a:lnTo>
                  <a:cubicBezTo>
                    <a:pt x="17680" y="1997481"/>
                    <a:pt x="11560" y="1994946"/>
                    <a:pt x="7048" y="1990434"/>
                  </a:cubicBezTo>
                  <a:cubicBezTo>
                    <a:pt x="2535" y="1985921"/>
                    <a:pt x="0" y="1979801"/>
                    <a:pt x="0" y="1973419"/>
                  </a:cubicBezTo>
                  <a:lnTo>
                    <a:pt x="0" y="24062"/>
                  </a:lnTo>
                  <a:cubicBezTo>
                    <a:pt x="0" y="17680"/>
                    <a:pt x="2535" y="11560"/>
                    <a:pt x="7048" y="7048"/>
                  </a:cubicBezTo>
                  <a:cubicBezTo>
                    <a:pt x="11560" y="2535"/>
                    <a:pt x="17680" y="0"/>
                    <a:pt x="24062" y="0"/>
                  </a:cubicBezTo>
                  <a:close/>
                </a:path>
              </a:pathLst>
            </a:custGeom>
            <a:gradFill rotWithShape="true">
              <a:gsLst>
                <a:gs pos="0">
                  <a:srgbClr val="004AAD">
                    <a:alpha val="100000"/>
                  </a:srgbClr>
                </a:gs>
                <a:gs pos="100000">
                  <a:srgbClr val="CB6CE6">
                    <a:alpha val="100000"/>
                  </a:srgbClr>
                </a:gs>
              </a:gsLst>
              <a:lin ang="0"/>
            </a:gradFill>
          </p:spPr>
        </p:sp>
        <p:sp>
          <p:nvSpPr>
            <p:cNvPr name="TextBox 7" id="7"/>
            <p:cNvSpPr txBox="true"/>
            <p:nvPr/>
          </p:nvSpPr>
          <p:spPr>
            <a:xfrm>
              <a:off x="0" y="-38100"/>
              <a:ext cx="4321735" cy="2035581"/>
            </a:xfrm>
            <a:prstGeom prst="rect">
              <a:avLst/>
            </a:prstGeom>
          </p:spPr>
          <p:txBody>
            <a:bodyPr anchor="ctr" rtlCol="false" tIns="50800" lIns="50800" bIns="50800" rIns="50800"/>
            <a:lstStyle/>
            <a:p>
              <a:pPr algn="ctr">
                <a:lnSpc>
                  <a:spcPts val="2213"/>
                </a:lnSpc>
              </a:pPr>
            </a:p>
          </p:txBody>
        </p:sp>
      </p:grpSp>
      <p:sp>
        <p:nvSpPr>
          <p:cNvPr name="TextBox 8" id="8"/>
          <p:cNvSpPr txBox="true"/>
          <p:nvPr/>
        </p:nvSpPr>
        <p:spPr>
          <a:xfrm rot="0">
            <a:off x="15781181" y="1110846"/>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Freeform 9" id="9"/>
          <p:cNvSpPr/>
          <p:nvPr/>
        </p:nvSpPr>
        <p:spPr>
          <a:xfrm flipH="false" flipV="false" rot="0">
            <a:off x="942559" y="1028700"/>
            <a:ext cx="1180518" cy="365961"/>
          </a:xfrm>
          <a:custGeom>
            <a:avLst/>
            <a:gdLst/>
            <a:ahLst/>
            <a:cxnLst/>
            <a:rect r="r" b="b" t="t" l="l"/>
            <a:pathLst>
              <a:path h="365961" w="1180518">
                <a:moveTo>
                  <a:pt x="0" y="0"/>
                </a:moveTo>
                <a:lnTo>
                  <a:pt x="1180519" y="0"/>
                </a:lnTo>
                <a:lnTo>
                  <a:pt x="1180519"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3871854" y="1928088"/>
            <a:ext cx="1267494" cy="12674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505602" y="2466585"/>
            <a:ext cx="9376348" cy="858361"/>
          </a:xfrm>
          <a:prstGeom prst="rect">
            <a:avLst/>
          </a:prstGeom>
        </p:spPr>
        <p:txBody>
          <a:bodyPr anchor="t" rtlCol="false" tIns="0" lIns="0" bIns="0" rIns="0">
            <a:spAutoFit/>
          </a:bodyPr>
          <a:lstStyle/>
          <a:p>
            <a:pPr algn="ctr">
              <a:lnSpc>
                <a:spcPts val="7159"/>
              </a:lnSpc>
            </a:pPr>
            <a:r>
              <a:rPr lang="en-US" sz="5113">
                <a:solidFill>
                  <a:srgbClr val="000000"/>
                </a:solidFill>
                <a:latin typeface="Montserrat Bold"/>
              </a:rPr>
              <a:t>PENGUJIAN KINERJA</a:t>
            </a:r>
          </a:p>
        </p:txBody>
      </p:sp>
      <p:sp>
        <p:nvSpPr>
          <p:cNvPr name="TextBox 14" id="14"/>
          <p:cNvSpPr txBox="true"/>
          <p:nvPr/>
        </p:nvSpPr>
        <p:spPr>
          <a:xfrm rot="0">
            <a:off x="3748426" y="3734009"/>
            <a:ext cx="10791147" cy="2714207"/>
          </a:xfrm>
          <a:prstGeom prst="rect">
            <a:avLst/>
          </a:prstGeom>
        </p:spPr>
        <p:txBody>
          <a:bodyPr anchor="t" rtlCol="false" tIns="0" lIns="0" bIns="0" rIns="0">
            <a:spAutoFit/>
          </a:bodyPr>
          <a:lstStyle/>
          <a:p>
            <a:pPr algn="ctr">
              <a:lnSpc>
                <a:spcPts val="5407"/>
              </a:lnSpc>
            </a:pPr>
            <a:r>
              <a:rPr lang="en-US" sz="3604">
                <a:solidFill>
                  <a:srgbClr val="000000"/>
                </a:solidFill>
                <a:latin typeface="Montserrat"/>
              </a:rPr>
              <a:t>dilakukan untuk mengevaluasi performa sistem komputer dalam menghadapi berbagai beban kerja.</a:t>
            </a:r>
          </a:p>
          <a:p>
            <a:pPr algn="ctr">
              <a:lnSpc>
                <a:spcPts val="5407"/>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10415" y="603186"/>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52309" y="1563469"/>
            <a:ext cx="15506366" cy="8075595"/>
            <a:chOff x="0" y="0"/>
            <a:chExt cx="4083981" cy="2126906"/>
          </a:xfrm>
        </p:grpSpPr>
        <p:sp>
          <p:nvSpPr>
            <p:cNvPr name="Freeform 6" id="6"/>
            <p:cNvSpPr/>
            <p:nvPr/>
          </p:nvSpPr>
          <p:spPr>
            <a:xfrm flipH="false" flipV="false" rot="0">
              <a:off x="0" y="0"/>
              <a:ext cx="4083981" cy="2126906"/>
            </a:xfrm>
            <a:custGeom>
              <a:avLst/>
              <a:gdLst/>
              <a:ahLst/>
              <a:cxnLst/>
              <a:rect r="r" b="b" t="t" l="l"/>
              <a:pathLst>
                <a:path h="2126906" w="4083981">
                  <a:moveTo>
                    <a:pt x="25276" y="0"/>
                  </a:moveTo>
                  <a:lnTo>
                    <a:pt x="4058706" y="0"/>
                  </a:lnTo>
                  <a:cubicBezTo>
                    <a:pt x="4065409" y="0"/>
                    <a:pt x="4071838" y="2663"/>
                    <a:pt x="4076578" y="7403"/>
                  </a:cubicBezTo>
                  <a:cubicBezTo>
                    <a:pt x="4081318" y="12143"/>
                    <a:pt x="4083981" y="18572"/>
                    <a:pt x="4083981" y="25276"/>
                  </a:cubicBezTo>
                  <a:lnTo>
                    <a:pt x="4083981" y="2101630"/>
                  </a:lnTo>
                  <a:cubicBezTo>
                    <a:pt x="4083981" y="2108334"/>
                    <a:pt x="4081318" y="2114763"/>
                    <a:pt x="4076578" y="2119503"/>
                  </a:cubicBezTo>
                  <a:cubicBezTo>
                    <a:pt x="4071838" y="2124243"/>
                    <a:pt x="4065409" y="2126906"/>
                    <a:pt x="4058706" y="2126906"/>
                  </a:cubicBezTo>
                  <a:lnTo>
                    <a:pt x="25276" y="2126906"/>
                  </a:lnTo>
                  <a:cubicBezTo>
                    <a:pt x="18572" y="2126906"/>
                    <a:pt x="12143" y="2124243"/>
                    <a:pt x="7403" y="2119503"/>
                  </a:cubicBezTo>
                  <a:cubicBezTo>
                    <a:pt x="2663" y="2114763"/>
                    <a:pt x="0" y="2108334"/>
                    <a:pt x="0" y="2101630"/>
                  </a:cubicBezTo>
                  <a:lnTo>
                    <a:pt x="0" y="25276"/>
                  </a:lnTo>
                  <a:cubicBezTo>
                    <a:pt x="0" y="18572"/>
                    <a:pt x="2663" y="12143"/>
                    <a:pt x="7403" y="7403"/>
                  </a:cubicBezTo>
                  <a:cubicBezTo>
                    <a:pt x="12143" y="2663"/>
                    <a:pt x="18572" y="0"/>
                    <a:pt x="25276" y="0"/>
                  </a:cubicBezTo>
                  <a:close/>
                </a:path>
              </a:pathLst>
            </a:custGeom>
            <a:solidFill>
              <a:srgbClr val="D9D9D9">
                <a:alpha val="69804"/>
              </a:srgbClr>
            </a:solidFill>
          </p:spPr>
        </p:sp>
        <p:sp>
          <p:nvSpPr>
            <p:cNvPr name="TextBox 7" id="7"/>
            <p:cNvSpPr txBox="true"/>
            <p:nvPr/>
          </p:nvSpPr>
          <p:spPr>
            <a:xfrm>
              <a:off x="0" y="-38100"/>
              <a:ext cx="4083981" cy="2165006"/>
            </a:xfrm>
            <a:prstGeom prst="rect">
              <a:avLst/>
            </a:prstGeom>
          </p:spPr>
          <p:txBody>
            <a:bodyPr anchor="ctr" rtlCol="false" tIns="50800" lIns="50800" bIns="50800" rIns="50800"/>
            <a:lstStyle/>
            <a:p>
              <a:pPr algn="ctr">
                <a:lnSpc>
                  <a:spcPts val="2213"/>
                </a:lnSpc>
              </a:pPr>
            </a:p>
          </p:txBody>
        </p:sp>
      </p:grpSp>
      <p:sp>
        <p:nvSpPr>
          <p:cNvPr name="TextBox 8" id="8"/>
          <p:cNvSpPr txBox="true"/>
          <p:nvPr/>
        </p:nvSpPr>
        <p:spPr>
          <a:xfrm rot="0">
            <a:off x="15781181" y="1110846"/>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Freeform 9" id="9"/>
          <p:cNvSpPr/>
          <p:nvPr/>
        </p:nvSpPr>
        <p:spPr>
          <a:xfrm flipH="false" flipV="false" rot="0">
            <a:off x="942559" y="1028700"/>
            <a:ext cx="1180518" cy="365961"/>
          </a:xfrm>
          <a:custGeom>
            <a:avLst/>
            <a:gdLst/>
            <a:ahLst/>
            <a:cxnLst/>
            <a:rect r="r" b="b" t="t" l="l"/>
            <a:pathLst>
              <a:path h="365961" w="1180518">
                <a:moveTo>
                  <a:pt x="0" y="0"/>
                </a:moveTo>
                <a:lnTo>
                  <a:pt x="1180519" y="0"/>
                </a:lnTo>
                <a:lnTo>
                  <a:pt x="1180519"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387584" y="4553884"/>
            <a:ext cx="13512831" cy="2675719"/>
          </a:xfrm>
          <a:prstGeom prst="rect">
            <a:avLst/>
          </a:prstGeom>
        </p:spPr>
        <p:txBody>
          <a:bodyPr anchor="t" rtlCol="false" tIns="0" lIns="0" bIns="0" rIns="0">
            <a:spAutoFit/>
          </a:bodyPr>
          <a:lstStyle/>
          <a:p>
            <a:pPr algn="ctr">
              <a:lnSpc>
                <a:spcPts val="5327"/>
              </a:lnSpc>
            </a:pPr>
            <a:r>
              <a:rPr lang="en-US" sz="3551">
                <a:solidFill>
                  <a:srgbClr val="000000"/>
                </a:solidFill>
                <a:latin typeface="Montserrat"/>
              </a:rPr>
              <a:t>Penggunaan model matematika atau perangkat lunak untuk mensimulasikan situasi yang mungkin terjadi dalam operasi nyata.</a:t>
            </a:r>
          </a:p>
          <a:p>
            <a:pPr algn="ctr">
              <a:lnSpc>
                <a:spcPts val="5327"/>
              </a:lnSpc>
            </a:pPr>
          </a:p>
        </p:txBody>
      </p:sp>
      <p:sp>
        <p:nvSpPr>
          <p:cNvPr name="TextBox 11" id="11"/>
          <p:cNvSpPr txBox="true"/>
          <p:nvPr/>
        </p:nvSpPr>
        <p:spPr>
          <a:xfrm rot="0">
            <a:off x="6555692" y="2419460"/>
            <a:ext cx="5196615" cy="1305748"/>
          </a:xfrm>
          <a:prstGeom prst="rect">
            <a:avLst/>
          </a:prstGeom>
        </p:spPr>
        <p:txBody>
          <a:bodyPr anchor="t" rtlCol="false" tIns="0" lIns="0" bIns="0" rIns="0">
            <a:spAutoFit/>
          </a:bodyPr>
          <a:lstStyle/>
          <a:p>
            <a:pPr algn="ctr">
              <a:lnSpc>
                <a:spcPts val="5315"/>
              </a:lnSpc>
            </a:pPr>
            <a:r>
              <a:rPr lang="en-US" sz="3796">
                <a:solidFill>
                  <a:srgbClr val="000000"/>
                </a:solidFill>
                <a:latin typeface="Montserrat Bold"/>
              </a:rPr>
              <a:t>SIMULASI </a:t>
            </a:r>
          </a:p>
          <a:p>
            <a:pPr algn="ctr">
              <a:lnSpc>
                <a:spcPts val="531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10415" y="603186"/>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15884" y="2009801"/>
            <a:ext cx="17456232" cy="8277199"/>
            <a:chOff x="0" y="0"/>
            <a:chExt cx="4597526" cy="2180003"/>
          </a:xfrm>
        </p:grpSpPr>
        <p:sp>
          <p:nvSpPr>
            <p:cNvPr name="Freeform 6" id="6"/>
            <p:cNvSpPr/>
            <p:nvPr/>
          </p:nvSpPr>
          <p:spPr>
            <a:xfrm flipH="false" flipV="false" rot="0">
              <a:off x="0" y="0"/>
              <a:ext cx="4597526" cy="2180003"/>
            </a:xfrm>
            <a:custGeom>
              <a:avLst/>
              <a:gdLst/>
              <a:ahLst/>
              <a:cxnLst/>
              <a:rect r="r" b="b" t="t" l="l"/>
              <a:pathLst>
                <a:path h="2180003" w="4597526">
                  <a:moveTo>
                    <a:pt x="22619" y="0"/>
                  </a:moveTo>
                  <a:lnTo>
                    <a:pt x="4574907" y="0"/>
                  </a:lnTo>
                  <a:cubicBezTo>
                    <a:pt x="4587399" y="0"/>
                    <a:pt x="4597526" y="10127"/>
                    <a:pt x="4597526" y="22619"/>
                  </a:cubicBezTo>
                  <a:lnTo>
                    <a:pt x="4597526" y="2157384"/>
                  </a:lnTo>
                  <a:cubicBezTo>
                    <a:pt x="4597526" y="2163383"/>
                    <a:pt x="4595143" y="2169136"/>
                    <a:pt x="4590901" y="2173378"/>
                  </a:cubicBezTo>
                  <a:cubicBezTo>
                    <a:pt x="4586659" y="2177620"/>
                    <a:pt x="4580906" y="2180003"/>
                    <a:pt x="4574907" y="2180003"/>
                  </a:cubicBezTo>
                  <a:lnTo>
                    <a:pt x="22619" y="2180003"/>
                  </a:lnTo>
                  <a:cubicBezTo>
                    <a:pt x="16620" y="2180003"/>
                    <a:pt x="10867" y="2177620"/>
                    <a:pt x="6625" y="2173378"/>
                  </a:cubicBezTo>
                  <a:cubicBezTo>
                    <a:pt x="2383" y="2169136"/>
                    <a:pt x="0" y="2163383"/>
                    <a:pt x="0" y="2157384"/>
                  </a:cubicBezTo>
                  <a:lnTo>
                    <a:pt x="0" y="22619"/>
                  </a:lnTo>
                  <a:cubicBezTo>
                    <a:pt x="0" y="16620"/>
                    <a:pt x="2383" y="10867"/>
                    <a:pt x="6625" y="6625"/>
                  </a:cubicBezTo>
                  <a:cubicBezTo>
                    <a:pt x="10867" y="2383"/>
                    <a:pt x="16620" y="0"/>
                    <a:pt x="22619" y="0"/>
                  </a:cubicBezTo>
                  <a:close/>
                </a:path>
              </a:pathLst>
            </a:custGeom>
            <a:solidFill>
              <a:srgbClr val="D9D9D9">
                <a:alpha val="69804"/>
              </a:srgbClr>
            </a:solidFill>
          </p:spPr>
        </p:sp>
        <p:sp>
          <p:nvSpPr>
            <p:cNvPr name="TextBox 7" id="7"/>
            <p:cNvSpPr txBox="true"/>
            <p:nvPr/>
          </p:nvSpPr>
          <p:spPr>
            <a:xfrm>
              <a:off x="0" y="-38100"/>
              <a:ext cx="4597526" cy="2218103"/>
            </a:xfrm>
            <a:prstGeom prst="rect">
              <a:avLst/>
            </a:prstGeom>
          </p:spPr>
          <p:txBody>
            <a:bodyPr anchor="ctr" rtlCol="false" tIns="50800" lIns="50800" bIns="50800" rIns="50800"/>
            <a:lstStyle/>
            <a:p>
              <a:pPr algn="ctr">
                <a:lnSpc>
                  <a:spcPts val="2213"/>
                </a:lnSpc>
              </a:pPr>
            </a:p>
          </p:txBody>
        </p:sp>
      </p:grpSp>
      <p:sp>
        <p:nvSpPr>
          <p:cNvPr name="TextBox 8" id="8"/>
          <p:cNvSpPr txBox="true"/>
          <p:nvPr/>
        </p:nvSpPr>
        <p:spPr>
          <a:xfrm rot="0">
            <a:off x="15781181" y="1110846"/>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Freeform 9" id="9"/>
          <p:cNvSpPr/>
          <p:nvPr/>
        </p:nvSpPr>
        <p:spPr>
          <a:xfrm flipH="false" flipV="false" rot="0">
            <a:off x="942559" y="1028700"/>
            <a:ext cx="1180518" cy="365961"/>
          </a:xfrm>
          <a:custGeom>
            <a:avLst/>
            <a:gdLst/>
            <a:ahLst/>
            <a:cxnLst/>
            <a:rect r="r" b="b" t="t" l="l"/>
            <a:pathLst>
              <a:path h="365961" w="1180518">
                <a:moveTo>
                  <a:pt x="0" y="0"/>
                </a:moveTo>
                <a:lnTo>
                  <a:pt x="1180519" y="0"/>
                </a:lnTo>
                <a:lnTo>
                  <a:pt x="1180519"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662883" y="5258580"/>
            <a:ext cx="12962234" cy="4289527"/>
          </a:xfrm>
          <a:prstGeom prst="rect">
            <a:avLst/>
          </a:prstGeom>
        </p:spPr>
        <p:txBody>
          <a:bodyPr anchor="t" rtlCol="false" tIns="0" lIns="0" bIns="0" rIns="0">
            <a:spAutoFit/>
          </a:bodyPr>
          <a:lstStyle/>
          <a:p>
            <a:pPr algn="ctr">
              <a:lnSpc>
                <a:spcPts val="6833"/>
              </a:lnSpc>
            </a:pPr>
            <a:r>
              <a:rPr lang="en-US" sz="4555">
                <a:solidFill>
                  <a:srgbClr val="000000"/>
                </a:solidFill>
                <a:latin typeface="Montserrat"/>
              </a:rPr>
              <a:t>Penggunaan data historis atau data yang dihasilkan dari pengujian untuk mengevaluasi dan membuat keputusan terkait dengan sistem komputer.</a:t>
            </a:r>
          </a:p>
          <a:p>
            <a:pPr algn="ctr">
              <a:lnSpc>
                <a:spcPts val="6833"/>
              </a:lnSpc>
            </a:pPr>
          </a:p>
        </p:txBody>
      </p:sp>
      <p:sp>
        <p:nvSpPr>
          <p:cNvPr name="TextBox 11" id="11"/>
          <p:cNvSpPr txBox="true"/>
          <p:nvPr/>
        </p:nvSpPr>
        <p:spPr>
          <a:xfrm rot="0">
            <a:off x="5602655" y="2891244"/>
            <a:ext cx="5183825" cy="1302722"/>
          </a:xfrm>
          <a:prstGeom prst="rect">
            <a:avLst/>
          </a:prstGeom>
        </p:spPr>
        <p:txBody>
          <a:bodyPr anchor="t" rtlCol="false" tIns="0" lIns="0" bIns="0" rIns="0">
            <a:spAutoFit/>
          </a:bodyPr>
          <a:lstStyle/>
          <a:p>
            <a:pPr algn="ctr">
              <a:lnSpc>
                <a:spcPts val="5302"/>
              </a:lnSpc>
            </a:pPr>
            <a:r>
              <a:rPr lang="en-US" sz="3787">
                <a:solidFill>
                  <a:srgbClr val="000000"/>
                </a:solidFill>
                <a:latin typeface="Montserrat Bold"/>
              </a:rPr>
              <a:t>ANALISIS DATA</a:t>
            </a:r>
          </a:p>
          <a:p>
            <a:pPr algn="ctr">
              <a:lnSpc>
                <a:spcPts val="530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87460" y="-1208173"/>
            <a:ext cx="8262428" cy="4022498"/>
          </a:xfrm>
          <a:custGeom>
            <a:avLst/>
            <a:gdLst/>
            <a:ahLst/>
            <a:cxnLst/>
            <a:rect r="r" b="b" t="t" l="l"/>
            <a:pathLst>
              <a:path h="4022498" w="8262428">
                <a:moveTo>
                  <a:pt x="0" y="0"/>
                </a:moveTo>
                <a:lnTo>
                  <a:pt x="8262428" y="0"/>
                </a:lnTo>
                <a:lnTo>
                  <a:pt x="8262428" y="4022498"/>
                </a:lnTo>
                <a:lnTo>
                  <a:pt x="0" y="4022498"/>
                </a:lnTo>
                <a:lnTo>
                  <a:pt x="0" y="0"/>
                </a:lnTo>
                <a:close/>
              </a:path>
            </a:pathLst>
          </a:custGeom>
          <a:blipFill>
            <a:blip r:embed="rId3"/>
            <a:stretch>
              <a:fillRect l="0" t="0" r="0" b="0"/>
            </a:stretch>
          </a:blipFill>
        </p:spPr>
      </p:sp>
      <p:sp>
        <p:nvSpPr>
          <p:cNvPr name="Freeform 4" id="4"/>
          <p:cNvSpPr/>
          <p:nvPr/>
        </p:nvSpPr>
        <p:spPr>
          <a:xfrm flipH="false" flipV="false" rot="0">
            <a:off x="1028700" y="1100605"/>
            <a:ext cx="16230600" cy="8085790"/>
          </a:xfrm>
          <a:custGeom>
            <a:avLst/>
            <a:gdLst/>
            <a:ahLst/>
            <a:cxnLst/>
            <a:rect r="r" b="b" t="t" l="l"/>
            <a:pathLst>
              <a:path h="8085790" w="16230600">
                <a:moveTo>
                  <a:pt x="0" y="0"/>
                </a:moveTo>
                <a:lnTo>
                  <a:pt x="16230600" y="0"/>
                </a:lnTo>
                <a:lnTo>
                  <a:pt x="16230600" y="8085790"/>
                </a:lnTo>
                <a:lnTo>
                  <a:pt x="0" y="8085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618349" y="8275751"/>
            <a:ext cx="8262428" cy="4022498"/>
          </a:xfrm>
          <a:custGeom>
            <a:avLst/>
            <a:gdLst/>
            <a:ahLst/>
            <a:cxnLst/>
            <a:rect r="r" b="b" t="t" l="l"/>
            <a:pathLst>
              <a:path h="4022498" w="8262428">
                <a:moveTo>
                  <a:pt x="0" y="0"/>
                </a:moveTo>
                <a:lnTo>
                  <a:pt x="8262428" y="0"/>
                </a:lnTo>
                <a:lnTo>
                  <a:pt x="8262428" y="4022498"/>
                </a:lnTo>
                <a:lnTo>
                  <a:pt x="0" y="4022498"/>
                </a:lnTo>
                <a:lnTo>
                  <a:pt x="0" y="0"/>
                </a:lnTo>
                <a:close/>
              </a:path>
            </a:pathLst>
          </a:custGeom>
          <a:blipFill>
            <a:blip r:embed="rId3"/>
            <a:stretch>
              <a:fillRect l="0" t="0" r="0" b="0"/>
            </a:stretch>
          </a:blipFill>
        </p:spPr>
      </p:sp>
      <p:sp>
        <p:nvSpPr>
          <p:cNvPr name="TextBox 6" id="6"/>
          <p:cNvSpPr txBox="true"/>
          <p:nvPr/>
        </p:nvSpPr>
        <p:spPr>
          <a:xfrm rot="0">
            <a:off x="4075310" y="5595662"/>
            <a:ext cx="11063866" cy="2329228"/>
          </a:xfrm>
          <a:prstGeom prst="rect">
            <a:avLst/>
          </a:prstGeom>
        </p:spPr>
        <p:txBody>
          <a:bodyPr anchor="t" rtlCol="false" tIns="0" lIns="0" bIns="0" rIns="0">
            <a:spAutoFit/>
          </a:bodyPr>
          <a:lstStyle/>
          <a:p>
            <a:pPr marL="959475" indent="-479737" lvl="1">
              <a:lnSpc>
                <a:spcPts val="6221"/>
              </a:lnSpc>
              <a:buFont typeface="Arial"/>
              <a:buChar char="•"/>
            </a:pPr>
            <a:r>
              <a:rPr lang="en-US" sz="4444">
                <a:solidFill>
                  <a:srgbClr val="2E0031"/>
                </a:solidFill>
                <a:latin typeface="Tomorrow"/>
              </a:rPr>
              <a:t>Peralatan manual</a:t>
            </a:r>
          </a:p>
          <a:p>
            <a:pPr marL="959475" indent="-479737" lvl="1">
              <a:lnSpc>
                <a:spcPts val="6221"/>
              </a:lnSpc>
              <a:buFont typeface="Arial"/>
              <a:buChar char="•"/>
            </a:pPr>
            <a:r>
              <a:rPr lang="en-US" sz="4444">
                <a:solidFill>
                  <a:srgbClr val="2E0031"/>
                </a:solidFill>
                <a:latin typeface="Tomorrow"/>
              </a:rPr>
              <a:t>Peralatan Mekanik</a:t>
            </a:r>
          </a:p>
          <a:p>
            <a:pPr marL="959475" indent="-479737" lvl="1">
              <a:lnSpc>
                <a:spcPts val="6221"/>
              </a:lnSpc>
              <a:buFont typeface="Arial"/>
              <a:buChar char="•"/>
            </a:pPr>
            <a:r>
              <a:rPr lang="en-US" sz="4444">
                <a:solidFill>
                  <a:srgbClr val="2E0031"/>
                </a:solidFill>
                <a:latin typeface="Tomorrow"/>
              </a:rPr>
              <a:t>Peralatan Elektronik</a:t>
            </a:r>
          </a:p>
        </p:txBody>
      </p:sp>
      <p:sp>
        <p:nvSpPr>
          <p:cNvPr name="TextBox 7" id="7"/>
          <p:cNvSpPr txBox="true"/>
          <p:nvPr/>
        </p:nvSpPr>
        <p:spPr>
          <a:xfrm rot="0">
            <a:off x="1739007" y="3116428"/>
            <a:ext cx="14809985" cy="1646268"/>
          </a:xfrm>
          <a:prstGeom prst="rect">
            <a:avLst/>
          </a:prstGeom>
        </p:spPr>
        <p:txBody>
          <a:bodyPr anchor="t" rtlCol="false" tIns="0" lIns="0" bIns="0" rIns="0">
            <a:spAutoFit/>
          </a:bodyPr>
          <a:lstStyle/>
          <a:p>
            <a:pPr algn="ctr">
              <a:lnSpc>
                <a:spcPts val="12912"/>
              </a:lnSpc>
            </a:pPr>
            <a:r>
              <a:rPr lang="en-US" sz="11036">
                <a:solidFill>
                  <a:srgbClr val="2E0031"/>
                </a:solidFill>
                <a:latin typeface="210 마마블럭"/>
              </a:rPr>
              <a:t>Dunia komputer ada 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697" y="473952"/>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2879550" y="1222211"/>
            <a:ext cx="4358008" cy="8623068"/>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4468" t="0" r="-94468"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5" id="15"/>
          <p:cNvSpPr txBox="true"/>
          <p:nvPr/>
        </p:nvSpPr>
        <p:spPr>
          <a:xfrm rot="0">
            <a:off x="712462" y="981612"/>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TextBox 16" id="16"/>
          <p:cNvSpPr txBox="true"/>
          <p:nvPr/>
        </p:nvSpPr>
        <p:spPr>
          <a:xfrm rot="0">
            <a:off x="7387353" y="324582"/>
            <a:ext cx="8890397" cy="847586"/>
          </a:xfrm>
          <a:prstGeom prst="rect">
            <a:avLst/>
          </a:prstGeom>
        </p:spPr>
        <p:txBody>
          <a:bodyPr anchor="t" rtlCol="false" tIns="0" lIns="0" bIns="0" rIns="0">
            <a:spAutoFit/>
          </a:bodyPr>
          <a:lstStyle/>
          <a:p>
            <a:pPr>
              <a:lnSpc>
                <a:spcPts val="3193"/>
              </a:lnSpc>
            </a:pPr>
            <a:r>
              <a:rPr lang="en-US" sz="3012">
                <a:solidFill>
                  <a:srgbClr val="000000"/>
                </a:solidFill>
                <a:latin typeface="Poppins Bold"/>
              </a:rPr>
              <a:t>DUNIA KOMPUTER ADA 4 GOLONGAN</a:t>
            </a:r>
          </a:p>
          <a:p>
            <a:pPr>
              <a:lnSpc>
                <a:spcPts val="3193"/>
              </a:lnSpc>
            </a:pPr>
          </a:p>
        </p:txBody>
      </p:sp>
      <p:grpSp>
        <p:nvGrpSpPr>
          <p:cNvPr name="Group 17" id="17"/>
          <p:cNvGrpSpPr/>
          <p:nvPr/>
        </p:nvGrpSpPr>
        <p:grpSpPr>
          <a:xfrm rot="0">
            <a:off x="6603811" y="-45283"/>
            <a:ext cx="1267494" cy="126749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6078782" y="1010187"/>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8041331" y="4496308"/>
            <a:ext cx="4726635" cy="889634"/>
          </a:xfrm>
          <a:prstGeom prst="rect">
            <a:avLst/>
          </a:prstGeom>
        </p:spPr>
        <p:txBody>
          <a:bodyPr anchor="t" rtlCol="false" tIns="0" lIns="0" bIns="0" rIns="0">
            <a:spAutoFit/>
          </a:bodyPr>
          <a:lstStyle/>
          <a:p>
            <a:pPr>
              <a:lnSpc>
                <a:spcPts val="3600"/>
              </a:lnSpc>
            </a:pPr>
            <a:r>
              <a:rPr lang="en-US" sz="2400">
                <a:solidFill>
                  <a:srgbClr val="FFFFFF"/>
                </a:solidFill>
                <a:latin typeface="Montserrat Bold"/>
              </a:rPr>
              <a:t>PERALATAN MEKANIK</a:t>
            </a:r>
          </a:p>
          <a:p>
            <a:pPr>
              <a:lnSpc>
                <a:spcPts val="3600"/>
              </a:lnSpc>
            </a:pPr>
          </a:p>
        </p:txBody>
      </p:sp>
      <p:sp>
        <p:nvSpPr>
          <p:cNvPr name="TextBox 22" id="22"/>
          <p:cNvSpPr txBox="true"/>
          <p:nvPr/>
        </p:nvSpPr>
        <p:spPr>
          <a:xfrm rot="0">
            <a:off x="8041331" y="4995285"/>
            <a:ext cx="7582442" cy="1504949"/>
          </a:xfrm>
          <a:prstGeom prst="rect">
            <a:avLst/>
          </a:prstGeom>
        </p:spPr>
        <p:txBody>
          <a:bodyPr anchor="t" rtlCol="false" tIns="0" lIns="0" bIns="0" rIns="0">
            <a:spAutoFit/>
          </a:bodyPr>
          <a:lstStyle/>
          <a:p>
            <a:pPr>
              <a:lnSpc>
                <a:spcPts val="3000"/>
              </a:lnSpc>
            </a:pPr>
            <a:r>
              <a:rPr lang="en-US" sz="2000">
                <a:solidFill>
                  <a:srgbClr val="FFFFFF"/>
                </a:solidFill>
                <a:latin typeface="Montserrat"/>
              </a:rPr>
              <a:t>peralatan yang sudah berbentuk mekanik yang digerakkan dengan tangan secara manual .</a:t>
            </a:r>
          </a:p>
          <a:p>
            <a:pPr>
              <a:lnSpc>
                <a:spcPts val="3000"/>
              </a:lnSpc>
            </a:pPr>
            <a:r>
              <a:rPr lang="en-US" sz="2000">
                <a:solidFill>
                  <a:srgbClr val="FFFFFF"/>
                </a:solidFill>
                <a:latin typeface="Montserrat"/>
              </a:rPr>
              <a:t>Peralatan Mekanik Elektronik</a:t>
            </a:r>
          </a:p>
          <a:p>
            <a:pPr>
              <a:lnSpc>
                <a:spcPts val="3000"/>
              </a:lnSpc>
            </a:pPr>
          </a:p>
        </p:txBody>
      </p:sp>
      <p:sp>
        <p:nvSpPr>
          <p:cNvPr name="TextBox 23" id="23"/>
          <p:cNvSpPr txBox="true"/>
          <p:nvPr/>
        </p:nvSpPr>
        <p:spPr>
          <a:xfrm rot="0">
            <a:off x="8080921" y="7341595"/>
            <a:ext cx="5398654" cy="889634"/>
          </a:xfrm>
          <a:prstGeom prst="rect">
            <a:avLst/>
          </a:prstGeom>
        </p:spPr>
        <p:txBody>
          <a:bodyPr anchor="t" rtlCol="false" tIns="0" lIns="0" bIns="0" rIns="0">
            <a:spAutoFit/>
          </a:bodyPr>
          <a:lstStyle/>
          <a:p>
            <a:pPr>
              <a:lnSpc>
                <a:spcPts val="3600"/>
              </a:lnSpc>
            </a:pPr>
            <a:r>
              <a:rPr lang="en-US" sz="2400">
                <a:solidFill>
                  <a:srgbClr val="FFFFFF"/>
                </a:solidFill>
                <a:latin typeface="Montserrat Bold"/>
              </a:rPr>
              <a:t>PERALATAN ELEKTRONIK </a:t>
            </a:r>
          </a:p>
          <a:p>
            <a:pPr>
              <a:lnSpc>
                <a:spcPts val="3600"/>
              </a:lnSpc>
            </a:pPr>
          </a:p>
        </p:txBody>
      </p:sp>
      <p:grpSp>
        <p:nvGrpSpPr>
          <p:cNvPr name="Group 24" id="24"/>
          <p:cNvGrpSpPr/>
          <p:nvPr/>
        </p:nvGrpSpPr>
        <p:grpSpPr>
          <a:xfrm rot="0">
            <a:off x="7550123" y="1512619"/>
            <a:ext cx="9324651" cy="6718611"/>
            <a:chOff x="0" y="0"/>
            <a:chExt cx="3067080" cy="2209897"/>
          </a:xfrm>
        </p:grpSpPr>
        <p:sp>
          <p:nvSpPr>
            <p:cNvPr name="Freeform 25" id="25"/>
            <p:cNvSpPr/>
            <p:nvPr/>
          </p:nvSpPr>
          <p:spPr>
            <a:xfrm flipH="false" flipV="false" rot="0">
              <a:off x="0" y="0"/>
              <a:ext cx="3067080" cy="2209897"/>
            </a:xfrm>
            <a:custGeom>
              <a:avLst/>
              <a:gdLst/>
              <a:ahLst/>
              <a:cxnLst/>
              <a:rect r="r" b="b" t="t" l="l"/>
              <a:pathLst>
                <a:path h="2209897" w="3067080">
                  <a:moveTo>
                    <a:pt x="42343" y="0"/>
                  </a:moveTo>
                  <a:lnTo>
                    <a:pt x="3024737" y="0"/>
                  </a:lnTo>
                  <a:cubicBezTo>
                    <a:pt x="3035967" y="0"/>
                    <a:pt x="3046737" y="4461"/>
                    <a:pt x="3054678" y="12402"/>
                  </a:cubicBezTo>
                  <a:cubicBezTo>
                    <a:pt x="3062619" y="20343"/>
                    <a:pt x="3067080" y="31113"/>
                    <a:pt x="3067080" y="42343"/>
                  </a:cubicBezTo>
                  <a:lnTo>
                    <a:pt x="3067080" y="2167554"/>
                  </a:lnTo>
                  <a:cubicBezTo>
                    <a:pt x="3067080" y="2190939"/>
                    <a:pt x="3048123" y="2209897"/>
                    <a:pt x="3024737" y="2209897"/>
                  </a:cubicBezTo>
                  <a:lnTo>
                    <a:pt x="42343" y="2209897"/>
                  </a:lnTo>
                  <a:cubicBezTo>
                    <a:pt x="31113" y="2209897"/>
                    <a:pt x="20343" y="2205436"/>
                    <a:pt x="12402" y="2197495"/>
                  </a:cubicBezTo>
                  <a:cubicBezTo>
                    <a:pt x="4461" y="2189554"/>
                    <a:pt x="0" y="2178784"/>
                    <a:pt x="0" y="2167554"/>
                  </a:cubicBezTo>
                  <a:lnTo>
                    <a:pt x="0" y="42343"/>
                  </a:lnTo>
                  <a:cubicBezTo>
                    <a:pt x="0" y="31113"/>
                    <a:pt x="4461" y="20343"/>
                    <a:pt x="12402" y="12402"/>
                  </a:cubicBezTo>
                  <a:cubicBezTo>
                    <a:pt x="20343" y="4461"/>
                    <a:pt x="31113" y="0"/>
                    <a:pt x="42343"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26" id="26"/>
            <p:cNvSpPr txBox="true"/>
            <p:nvPr/>
          </p:nvSpPr>
          <p:spPr>
            <a:xfrm>
              <a:off x="0" y="-38100"/>
              <a:ext cx="3067080" cy="2247997"/>
            </a:xfrm>
            <a:prstGeom prst="rect">
              <a:avLst/>
            </a:prstGeom>
          </p:spPr>
          <p:txBody>
            <a:bodyPr anchor="ctr" rtlCol="false" tIns="50800" lIns="50800" bIns="50800" rIns="50800"/>
            <a:lstStyle/>
            <a:p>
              <a:pPr algn="ctr">
                <a:lnSpc>
                  <a:spcPts val="2940"/>
                </a:lnSpc>
              </a:pPr>
            </a:p>
          </p:txBody>
        </p:sp>
      </p:grpSp>
      <p:sp>
        <p:nvSpPr>
          <p:cNvPr name="TextBox 27" id="27"/>
          <p:cNvSpPr txBox="true"/>
          <p:nvPr/>
        </p:nvSpPr>
        <p:spPr>
          <a:xfrm rot="0">
            <a:off x="8080921" y="1856170"/>
            <a:ext cx="6786682" cy="1442663"/>
          </a:xfrm>
          <a:prstGeom prst="rect">
            <a:avLst/>
          </a:prstGeom>
        </p:spPr>
        <p:txBody>
          <a:bodyPr anchor="t" rtlCol="false" tIns="0" lIns="0" bIns="0" rIns="0">
            <a:spAutoFit/>
          </a:bodyPr>
          <a:lstStyle/>
          <a:p>
            <a:pPr>
              <a:lnSpc>
                <a:spcPts val="5810"/>
              </a:lnSpc>
            </a:pPr>
            <a:r>
              <a:rPr lang="en-US" sz="3873">
                <a:solidFill>
                  <a:srgbClr val="FFFFFF"/>
                </a:solidFill>
                <a:latin typeface="Montserrat Bold"/>
              </a:rPr>
              <a:t>PERALATAN MANUAL</a:t>
            </a:r>
          </a:p>
          <a:p>
            <a:pPr>
              <a:lnSpc>
                <a:spcPts val="5810"/>
              </a:lnSpc>
            </a:pPr>
          </a:p>
        </p:txBody>
      </p:sp>
      <p:sp>
        <p:nvSpPr>
          <p:cNvPr name="TextBox 28" id="28"/>
          <p:cNvSpPr txBox="true"/>
          <p:nvPr/>
        </p:nvSpPr>
        <p:spPr>
          <a:xfrm rot="0">
            <a:off x="8041331" y="3319550"/>
            <a:ext cx="8183570" cy="4314089"/>
          </a:xfrm>
          <a:prstGeom prst="rect">
            <a:avLst/>
          </a:prstGeom>
        </p:spPr>
        <p:txBody>
          <a:bodyPr anchor="t" rtlCol="false" tIns="0" lIns="0" bIns="0" rIns="0">
            <a:spAutoFit/>
          </a:bodyPr>
          <a:lstStyle/>
          <a:p>
            <a:pPr>
              <a:lnSpc>
                <a:spcPts val="5701"/>
              </a:lnSpc>
            </a:pPr>
            <a:r>
              <a:rPr lang="en-US" sz="3801">
                <a:solidFill>
                  <a:srgbClr val="FFFFFF"/>
                </a:solidFill>
                <a:latin typeface="Montserrat"/>
              </a:rPr>
              <a:t>peralatan pengolahan data yang sangat sederhana, dan faktor terpenting dalam pemakaian alat adalah menggunakan tenaga tangan manusia .</a:t>
            </a:r>
          </a:p>
          <a:p>
            <a:pPr>
              <a:lnSpc>
                <a:spcPts val="5701"/>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697" y="473952"/>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780483" y="1970470"/>
            <a:ext cx="9478817" cy="5943306"/>
            <a:chOff x="0" y="0"/>
            <a:chExt cx="3117789" cy="1954882"/>
          </a:xfrm>
        </p:grpSpPr>
        <p:sp>
          <p:nvSpPr>
            <p:cNvPr name="Freeform 6" id="6"/>
            <p:cNvSpPr/>
            <p:nvPr/>
          </p:nvSpPr>
          <p:spPr>
            <a:xfrm flipH="false" flipV="false" rot="0">
              <a:off x="0" y="0"/>
              <a:ext cx="3117789" cy="1954882"/>
            </a:xfrm>
            <a:custGeom>
              <a:avLst/>
              <a:gdLst/>
              <a:ahLst/>
              <a:cxnLst/>
              <a:rect r="r" b="b" t="t" l="l"/>
              <a:pathLst>
                <a:path h="1954882" w="3117789">
                  <a:moveTo>
                    <a:pt x="41655" y="0"/>
                  </a:moveTo>
                  <a:lnTo>
                    <a:pt x="3076134" y="0"/>
                  </a:lnTo>
                  <a:cubicBezTo>
                    <a:pt x="3099139" y="0"/>
                    <a:pt x="3117789" y="18649"/>
                    <a:pt x="3117789" y="41655"/>
                  </a:cubicBezTo>
                  <a:lnTo>
                    <a:pt x="3117789" y="1913228"/>
                  </a:lnTo>
                  <a:cubicBezTo>
                    <a:pt x="3117789" y="1936233"/>
                    <a:pt x="3099139" y="1954882"/>
                    <a:pt x="3076134" y="1954882"/>
                  </a:cubicBezTo>
                  <a:lnTo>
                    <a:pt x="41655" y="1954882"/>
                  </a:lnTo>
                  <a:cubicBezTo>
                    <a:pt x="18649" y="1954882"/>
                    <a:pt x="0" y="1936233"/>
                    <a:pt x="0" y="1913228"/>
                  </a:cubicBezTo>
                  <a:lnTo>
                    <a:pt x="0" y="41655"/>
                  </a:lnTo>
                  <a:cubicBezTo>
                    <a:pt x="0" y="18649"/>
                    <a:pt x="18649" y="0"/>
                    <a:pt x="41655"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7" id="7"/>
            <p:cNvSpPr txBox="true"/>
            <p:nvPr/>
          </p:nvSpPr>
          <p:spPr>
            <a:xfrm>
              <a:off x="0" y="-38100"/>
              <a:ext cx="3117789" cy="1992982"/>
            </a:xfrm>
            <a:prstGeom prst="rect">
              <a:avLst/>
            </a:prstGeom>
          </p:spPr>
          <p:txBody>
            <a:bodyPr anchor="ctr" rtlCol="false" tIns="50800" lIns="50800" bIns="50800" rIns="50800"/>
            <a:lstStyle/>
            <a:p>
              <a:pPr algn="ctr">
                <a:lnSpc>
                  <a:spcPts val="2940"/>
                </a:lnSpc>
              </a:pPr>
            </a:p>
          </p:txBody>
        </p:sp>
      </p:grpSp>
      <p:grpSp>
        <p:nvGrpSpPr>
          <p:cNvPr name="Group 8" id="8"/>
          <p:cNvGrpSpPr>
            <a:grpSpLocks noChangeAspect="true"/>
          </p:cNvGrpSpPr>
          <p:nvPr/>
        </p:nvGrpSpPr>
        <p:grpSpPr>
          <a:xfrm rot="0">
            <a:off x="2879550" y="1222211"/>
            <a:ext cx="4358008" cy="8623068"/>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4468" t="0" r="-94468"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8" id="18"/>
          <p:cNvSpPr txBox="true"/>
          <p:nvPr/>
        </p:nvSpPr>
        <p:spPr>
          <a:xfrm rot="0">
            <a:off x="712462" y="981612"/>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TextBox 19" id="19"/>
          <p:cNvSpPr txBox="true"/>
          <p:nvPr/>
        </p:nvSpPr>
        <p:spPr>
          <a:xfrm rot="0">
            <a:off x="7387353" y="324582"/>
            <a:ext cx="8890397" cy="847586"/>
          </a:xfrm>
          <a:prstGeom prst="rect">
            <a:avLst/>
          </a:prstGeom>
        </p:spPr>
        <p:txBody>
          <a:bodyPr anchor="t" rtlCol="false" tIns="0" lIns="0" bIns="0" rIns="0">
            <a:spAutoFit/>
          </a:bodyPr>
          <a:lstStyle/>
          <a:p>
            <a:pPr>
              <a:lnSpc>
                <a:spcPts val="3193"/>
              </a:lnSpc>
            </a:pPr>
            <a:r>
              <a:rPr lang="en-US" sz="3012">
                <a:solidFill>
                  <a:srgbClr val="000000"/>
                </a:solidFill>
                <a:latin typeface="Poppins Bold"/>
              </a:rPr>
              <a:t>DUNIA KOMPUTER ADA 4 GOLONGAN</a:t>
            </a:r>
          </a:p>
          <a:p>
            <a:pPr>
              <a:lnSpc>
                <a:spcPts val="3193"/>
              </a:lnSpc>
            </a:pPr>
          </a:p>
        </p:txBody>
      </p:sp>
      <p:grpSp>
        <p:nvGrpSpPr>
          <p:cNvPr name="Group 20" id="20"/>
          <p:cNvGrpSpPr/>
          <p:nvPr/>
        </p:nvGrpSpPr>
        <p:grpSpPr>
          <a:xfrm rot="0">
            <a:off x="6603811" y="-45283"/>
            <a:ext cx="1267494" cy="126749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6078782" y="1010187"/>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8148240" y="2432350"/>
            <a:ext cx="9111060" cy="1449583"/>
          </a:xfrm>
          <a:prstGeom prst="rect">
            <a:avLst/>
          </a:prstGeom>
        </p:spPr>
        <p:txBody>
          <a:bodyPr anchor="t" rtlCol="false" tIns="0" lIns="0" bIns="0" rIns="0">
            <a:spAutoFit/>
          </a:bodyPr>
          <a:lstStyle/>
          <a:p>
            <a:pPr>
              <a:lnSpc>
                <a:spcPts val="5841"/>
              </a:lnSpc>
            </a:pPr>
            <a:r>
              <a:rPr lang="en-US" sz="3894">
                <a:solidFill>
                  <a:srgbClr val="FFFFFF"/>
                </a:solidFill>
                <a:latin typeface="Montserrat Bold"/>
              </a:rPr>
              <a:t>PERALATAN MEKANIK</a:t>
            </a:r>
          </a:p>
          <a:p>
            <a:pPr>
              <a:lnSpc>
                <a:spcPts val="5841"/>
              </a:lnSpc>
            </a:pPr>
          </a:p>
        </p:txBody>
      </p:sp>
      <p:sp>
        <p:nvSpPr>
          <p:cNvPr name="TextBox 25" id="25"/>
          <p:cNvSpPr txBox="true"/>
          <p:nvPr/>
        </p:nvSpPr>
        <p:spPr>
          <a:xfrm rot="0">
            <a:off x="7871305" y="3758108"/>
            <a:ext cx="8797736" cy="4860103"/>
          </a:xfrm>
          <a:prstGeom prst="rect">
            <a:avLst/>
          </a:prstGeom>
        </p:spPr>
        <p:txBody>
          <a:bodyPr anchor="t" rtlCol="false" tIns="0" lIns="0" bIns="0" rIns="0">
            <a:spAutoFit/>
          </a:bodyPr>
          <a:lstStyle/>
          <a:p>
            <a:pPr>
              <a:lnSpc>
                <a:spcPts val="6430"/>
              </a:lnSpc>
            </a:pPr>
            <a:r>
              <a:rPr lang="en-US" sz="4286">
                <a:solidFill>
                  <a:srgbClr val="FFFFFF"/>
                </a:solidFill>
                <a:latin typeface="Montserrat"/>
              </a:rPr>
              <a:t>peralatan yang sudah berbentuk mekanik yang digerakkan dengan tangan secara manual .</a:t>
            </a:r>
          </a:p>
          <a:p>
            <a:pPr>
              <a:lnSpc>
                <a:spcPts val="6430"/>
              </a:lnSpc>
            </a:pPr>
            <a:r>
              <a:rPr lang="en-US" sz="4286">
                <a:solidFill>
                  <a:srgbClr val="FFFFFF"/>
                </a:solidFill>
                <a:latin typeface="Montserrat"/>
              </a:rPr>
              <a:t>Peralatan Mekanik Elektronik</a:t>
            </a:r>
          </a:p>
          <a:p>
            <a:pPr>
              <a:lnSpc>
                <a:spcPts val="643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697" y="473952"/>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563589" y="1970470"/>
            <a:ext cx="9695711" cy="5994666"/>
            <a:chOff x="0" y="0"/>
            <a:chExt cx="3189130" cy="1971776"/>
          </a:xfrm>
        </p:grpSpPr>
        <p:sp>
          <p:nvSpPr>
            <p:cNvPr name="Freeform 6" id="6"/>
            <p:cNvSpPr/>
            <p:nvPr/>
          </p:nvSpPr>
          <p:spPr>
            <a:xfrm flipH="false" flipV="false" rot="0">
              <a:off x="0" y="0"/>
              <a:ext cx="3189130" cy="1971776"/>
            </a:xfrm>
            <a:custGeom>
              <a:avLst/>
              <a:gdLst/>
              <a:ahLst/>
              <a:cxnLst/>
              <a:rect r="r" b="b" t="t" l="l"/>
              <a:pathLst>
                <a:path h="1971776" w="3189130">
                  <a:moveTo>
                    <a:pt x="40723" y="0"/>
                  </a:moveTo>
                  <a:lnTo>
                    <a:pt x="3148407" y="0"/>
                  </a:lnTo>
                  <a:cubicBezTo>
                    <a:pt x="3170898" y="0"/>
                    <a:pt x="3189130" y="18232"/>
                    <a:pt x="3189130" y="40723"/>
                  </a:cubicBezTo>
                  <a:lnTo>
                    <a:pt x="3189130" y="1931053"/>
                  </a:lnTo>
                  <a:cubicBezTo>
                    <a:pt x="3189130" y="1941853"/>
                    <a:pt x="3184840" y="1952211"/>
                    <a:pt x="3177203" y="1959849"/>
                  </a:cubicBezTo>
                  <a:cubicBezTo>
                    <a:pt x="3169565" y="1967486"/>
                    <a:pt x="3159207" y="1971776"/>
                    <a:pt x="3148407" y="1971776"/>
                  </a:cubicBezTo>
                  <a:lnTo>
                    <a:pt x="40723" y="1971776"/>
                  </a:lnTo>
                  <a:cubicBezTo>
                    <a:pt x="18232" y="1971776"/>
                    <a:pt x="0" y="1953544"/>
                    <a:pt x="0" y="1931053"/>
                  </a:cubicBezTo>
                  <a:lnTo>
                    <a:pt x="0" y="40723"/>
                  </a:lnTo>
                  <a:cubicBezTo>
                    <a:pt x="0" y="18232"/>
                    <a:pt x="18232" y="0"/>
                    <a:pt x="40723"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7" id="7"/>
            <p:cNvSpPr txBox="true"/>
            <p:nvPr/>
          </p:nvSpPr>
          <p:spPr>
            <a:xfrm>
              <a:off x="0" y="-38100"/>
              <a:ext cx="3189130" cy="2009876"/>
            </a:xfrm>
            <a:prstGeom prst="rect">
              <a:avLst/>
            </a:prstGeom>
          </p:spPr>
          <p:txBody>
            <a:bodyPr anchor="ctr" rtlCol="false" tIns="50800" lIns="50800" bIns="50800" rIns="50800"/>
            <a:lstStyle/>
            <a:p>
              <a:pPr algn="ctr">
                <a:lnSpc>
                  <a:spcPts val="2940"/>
                </a:lnSpc>
              </a:pPr>
            </a:p>
          </p:txBody>
        </p:sp>
      </p:grpSp>
      <p:grpSp>
        <p:nvGrpSpPr>
          <p:cNvPr name="Group 8" id="8"/>
          <p:cNvGrpSpPr>
            <a:grpSpLocks noChangeAspect="true"/>
          </p:cNvGrpSpPr>
          <p:nvPr/>
        </p:nvGrpSpPr>
        <p:grpSpPr>
          <a:xfrm rot="0">
            <a:off x="2879550" y="1222211"/>
            <a:ext cx="4358008" cy="8623068"/>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4468" t="0" r="-94468"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8" id="18"/>
          <p:cNvSpPr txBox="true"/>
          <p:nvPr/>
        </p:nvSpPr>
        <p:spPr>
          <a:xfrm rot="0">
            <a:off x="712462" y="981612"/>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TextBox 19" id="19"/>
          <p:cNvSpPr txBox="true"/>
          <p:nvPr/>
        </p:nvSpPr>
        <p:spPr>
          <a:xfrm rot="0">
            <a:off x="7387353" y="324582"/>
            <a:ext cx="8890397" cy="847586"/>
          </a:xfrm>
          <a:prstGeom prst="rect">
            <a:avLst/>
          </a:prstGeom>
        </p:spPr>
        <p:txBody>
          <a:bodyPr anchor="t" rtlCol="false" tIns="0" lIns="0" bIns="0" rIns="0">
            <a:spAutoFit/>
          </a:bodyPr>
          <a:lstStyle/>
          <a:p>
            <a:pPr>
              <a:lnSpc>
                <a:spcPts val="3193"/>
              </a:lnSpc>
            </a:pPr>
            <a:r>
              <a:rPr lang="en-US" sz="3012">
                <a:solidFill>
                  <a:srgbClr val="000000"/>
                </a:solidFill>
                <a:latin typeface="Poppins Bold"/>
              </a:rPr>
              <a:t>DUNIA KOMPUTER ADA 4 GOLONGAN</a:t>
            </a:r>
          </a:p>
          <a:p>
            <a:pPr>
              <a:lnSpc>
                <a:spcPts val="3193"/>
              </a:lnSpc>
            </a:pPr>
          </a:p>
        </p:txBody>
      </p:sp>
      <p:grpSp>
        <p:nvGrpSpPr>
          <p:cNvPr name="Group 20" id="20"/>
          <p:cNvGrpSpPr/>
          <p:nvPr/>
        </p:nvGrpSpPr>
        <p:grpSpPr>
          <a:xfrm rot="0">
            <a:off x="6603811" y="-45283"/>
            <a:ext cx="1267494" cy="126749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6078782" y="1010187"/>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7706565" y="2355006"/>
            <a:ext cx="8962476" cy="1480521"/>
          </a:xfrm>
          <a:prstGeom prst="rect">
            <a:avLst/>
          </a:prstGeom>
        </p:spPr>
        <p:txBody>
          <a:bodyPr anchor="t" rtlCol="false" tIns="0" lIns="0" bIns="0" rIns="0">
            <a:spAutoFit/>
          </a:bodyPr>
          <a:lstStyle/>
          <a:p>
            <a:pPr>
              <a:lnSpc>
                <a:spcPts val="5976"/>
              </a:lnSpc>
            </a:pPr>
            <a:r>
              <a:rPr lang="en-US" sz="3984">
                <a:solidFill>
                  <a:srgbClr val="FFFFFF"/>
                </a:solidFill>
                <a:latin typeface="Montserrat Bold"/>
              </a:rPr>
              <a:t>PERALATAN ELEKTRONIK </a:t>
            </a:r>
          </a:p>
          <a:p>
            <a:pPr>
              <a:lnSpc>
                <a:spcPts val="5976"/>
              </a:lnSpc>
            </a:pPr>
          </a:p>
        </p:txBody>
      </p:sp>
      <p:sp>
        <p:nvSpPr>
          <p:cNvPr name="TextBox 25" id="25"/>
          <p:cNvSpPr txBox="true"/>
          <p:nvPr/>
        </p:nvSpPr>
        <p:spPr>
          <a:xfrm rot="0">
            <a:off x="7871305" y="3420871"/>
            <a:ext cx="9504290" cy="4101922"/>
          </a:xfrm>
          <a:prstGeom prst="rect">
            <a:avLst/>
          </a:prstGeom>
        </p:spPr>
        <p:txBody>
          <a:bodyPr anchor="t" rtlCol="false" tIns="0" lIns="0" bIns="0" rIns="0">
            <a:spAutoFit/>
          </a:bodyPr>
          <a:lstStyle/>
          <a:p>
            <a:pPr>
              <a:lnSpc>
                <a:spcPts val="6525"/>
              </a:lnSpc>
            </a:pPr>
            <a:r>
              <a:rPr lang="en-US" sz="4350">
                <a:solidFill>
                  <a:srgbClr val="FFFFFF"/>
                </a:solidFill>
                <a:latin typeface="Montserrat"/>
              </a:rPr>
              <a:t>Peralatan yang bekerjanya secara elektronik penuh Beberapa peralatan yang telah digunakan sebagai alat hitung sebelum ditemukannya kompute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13803" y="8202163"/>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737794" y="1870283"/>
            <a:ext cx="11339010" cy="113390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548111" y="2979913"/>
            <a:ext cx="9994246" cy="999424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24572" t="0" r="-24572" b="0"/>
              </a:stretch>
            </a:blipFill>
          </p:spPr>
        </p:sp>
      </p:grpSp>
      <p:sp>
        <p:nvSpPr>
          <p:cNvPr name="TextBox 11" id="11"/>
          <p:cNvSpPr txBox="true"/>
          <p:nvPr/>
        </p:nvSpPr>
        <p:spPr>
          <a:xfrm rot="0">
            <a:off x="15884569" y="8709823"/>
            <a:ext cx="1710741" cy="452755"/>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ARSITEKTUR KOMPUTER</a:t>
            </a:r>
          </a:p>
        </p:txBody>
      </p:sp>
      <p:sp>
        <p:nvSpPr>
          <p:cNvPr name="TextBox 12" id="12"/>
          <p:cNvSpPr txBox="true"/>
          <p:nvPr/>
        </p:nvSpPr>
        <p:spPr>
          <a:xfrm rot="0">
            <a:off x="9669683" y="2012940"/>
            <a:ext cx="7589617" cy="2896235"/>
          </a:xfrm>
          <a:prstGeom prst="rect">
            <a:avLst/>
          </a:prstGeom>
        </p:spPr>
        <p:txBody>
          <a:bodyPr anchor="t" rtlCol="false" tIns="0" lIns="0" bIns="0" rIns="0">
            <a:spAutoFit/>
          </a:bodyPr>
          <a:lstStyle/>
          <a:p>
            <a:pPr>
              <a:lnSpc>
                <a:spcPts val="7419"/>
              </a:lnSpc>
            </a:pPr>
            <a:r>
              <a:rPr lang="en-US" sz="6999">
                <a:solidFill>
                  <a:srgbClr val="000000"/>
                </a:solidFill>
                <a:latin typeface="Poppins Bold"/>
              </a:rPr>
              <a:t>EVALUASI KOMPUTER</a:t>
            </a:r>
          </a:p>
          <a:p>
            <a:pPr>
              <a:lnSpc>
                <a:spcPts val="7419"/>
              </a:lnSpc>
            </a:pPr>
          </a:p>
        </p:txBody>
      </p:sp>
      <p:grpSp>
        <p:nvGrpSpPr>
          <p:cNvPr name="Group 13" id="13"/>
          <p:cNvGrpSpPr/>
          <p:nvPr/>
        </p:nvGrpSpPr>
        <p:grpSpPr>
          <a:xfrm rot="0">
            <a:off x="9324928" y="1870283"/>
            <a:ext cx="1267494" cy="126749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942559" y="1028700"/>
            <a:ext cx="1180518" cy="365961"/>
          </a:xfrm>
          <a:custGeom>
            <a:avLst/>
            <a:gdLst/>
            <a:ahLst/>
            <a:cxnLst/>
            <a:rect r="r" b="b" t="t" l="l"/>
            <a:pathLst>
              <a:path h="365961" w="1180518">
                <a:moveTo>
                  <a:pt x="0" y="0"/>
                </a:moveTo>
                <a:lnTo>
                  <a:pt x="1180519" y="0"/>
                </a:lnTo>
                <a:lnTo>
                  <a:pt x="1180519"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9324928" y="4058197"/>
            <a:ext cx="7262462" cy="1504949"/>
          </a:xfrm>
          <a:prstGeom prst="rect">
            <a:avLst/>
          </a:prstGeom>
        </p:spPr>
        <p:txBody>
          <a:bodyPr anchor="t" rtlCol="false" tIns="0" lIns="0" bIns="0" rIns="0">
            <a:spAutoFit/>
          </a:bodyPr>
          <a:lstStyle/>
          <a:p>
            <a:pPr>
              <a:lnSpc>
                <a:spcPts val="3000"/>
              </a:lnSpc>
            </a:pPr>
            <a:r>
              <a:rPr lang="en-US" sz="2000">
                <a:solidFill>
                  <a:srgbClr val="000000"/>
                </a:solidFill>
                <a:latin typeface="Montserrat"/>
              </a:rPr>
              <a:t>Evaluasi komputer adalah proses untuk menilai performa, keandalan, efisiensi, dan kualitas sistem komputer, baik secara keseluruhan maupun komponen-komponennya</a:t>
            </a:r>
          </a:p>
        </p:txBody>
      </p:sp>
      <p:sp>
        <p:nvSpPr>
          <p:cNvPr name="TextBox 18" id="18"/>
          <p:cNvSpPr txBox="true"/>
          <p:nvPr/>
        </p:nvSpPr>
        <p:spPr>
          <a:xfrm rot="0">
            <a:off x="9324928" y="5810796"/>
            <a:ext cx="7262462" cy="2647949"/>
          </a:xfrm>
          <a:prstGeom prst="rect">
            <a:avLst/>
          </a:prstGeom>
        </p:spPr>
        <p:txBody>
          <a:bodyPr anchor="t" rtlCol="false" tIns="0" lIns="0" bIns="0" rIns="0">
            <a:spAutoFit/>
          </a:bodyPr>
          <a:lstStyle/>
          <a:p>
            <a:pPr>
              <a:lnSpc>
                <a:spcPts val="3000"/>
              </a:lnSpc>
            </a:pPr>
            <a:r>
              <a:rPr lang="en-US" sz="2000">
                <a:solidFill>
                  <a:srgbClr val="000000"/>
                </a:solidFill>
                <a:latin typeface="Montserrat"/>
              </a:rPr>
              <a:t> Evaluasi ini diperlukan untuk memastikan bahwa sistem komputer dapat beroperasi secara efektif sesuai dengan kebutuhan yang Pengenalan Evaluasi Komputer merupakan sebuah langkah awal dalam memahami pentingnya menilai kualitas, performa, dan efisiensi dari sistem komputer. diinginkan.</a:t>
            </a:r>
          </a:p>
          <a:p>
            <a:pPr>
              <a:lnSpc>
                <a:spcPts val="3000"/>
              </a:lnSpc>
            </a:pPr>
          </a:p>
        </p:txBody>
      </p:sp>
      <p:grpSp>
        <p:nvGrpSpPr>
          <p:cNvPr name="Group 19" id="19"/>
          <p:cNvGrpSpPr/>
          <p:nvPr/>
        </p:nvGrpSpPr>
        <p:grpSpPr>
          <a:xfrm rot="0">
            <a:off x="9435520" y="8458745"/>
            <a:ext cx="4210149" cy="799555"/>
            <a:chOff x="0" y="0"/>
            <a:chExt cx="1108846" cy="210582"/>
          </a:xfrm>
        </p:grpSpPr>
        <p:sp>
          <p:nvSpPr>
            <p:cNvPr name="Freeform 20" id="20"/>
            <p:cNvSpPr/>
            <p:nvPr/>
          </p:nvSpPr>
          <p:spPr>
            <a:xfrm flipH="false" flipV="false" rot="0">
              <a:off x="0" y="0"/>
              <a:ext cx="1108846" cy="210582"/>
            </a:xfrm>
            <a:custGeom>
              <a:avLst/>
              <a:gdLst/>
              <a:ahLst/>
              <a:cxnLst/>
              <a:rect r="r" b="b" t="t" l="l"/>
              <a:pathLst>
                <a:path h="210582" w="1108846">
                  <a:moveTo>
                    <a:pt x="93782" y="0"/>
                  </a:moveTo>
                  <a:lnTo>
                    <a:pt x="1015063" y="0"/>
                  </a:lnTo>
                  <a:cubicBezTo>
                    <a:pt x="1066858" y="0"/>
                    <a:pt x="1108846" y="41988"/>
                    <a:pt x="1108846" y="93782"/>
                  </a:cubicBezTo>
                  <a:lnTo>
                    <a:pt x="1108846" y="116800"/>
                  </a:lnTo>
                  <a:cubicBezTo>
                    <a:pt x="1108846" y="168595"/>
                    <a:pt x="1066858" y="210582"/>
                    <a:pt x="1015063" y="210582"/>
                  </a:cubicBezTo>
                  <a:lnTo>
                    <a:pt x="93782" y="210582"/>
                  </a:lnTo>
                  <a:cubicBezTo>
                    <a:pt x="41988" y="210582"/>
                    <a:pt x="0" y="168595"/>
                    <a:pt x="0" y="116800"/>
                  </a:cubicBezTo>
                  <a:lnTo>
                    <a:pt x="0" y="93782"/>
                  </a:lnTo>
                  <a:cubicBezTo>
                    <a:pt x="0" y="41988"/>
                    <a:pt x="41988" y="0"/>
                    <a:pt x="93782"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21" id="21"/>
            <p:cNvSpPr txBox="true"/>
            <p:nvPr/>
          </p:nvSpPr>
          <p:spPr>
            <a:xfrm>
              <a:off x="0" y="-38100"/>
              <a:ext cx="1108846" cy="248682"/>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9552602" y="8700933"/>
            <a:ext cx="3975986" cy="432434"/>
          </a:xfrm>
          <a:prstGeom prst="rect">
            <a:avLst/>
          </a:prstGeom>
        </p:spPr>
        <p:txBody>
          <a:bodyPr anchor="t" rtlCol="false" tIns="0" lIns="0" bIns="0" rIns="0">
            <a:spAutoFit/>
          </a:bodyPr>
          <a:lstStyle/>
          <a:p>
            <a:pPr algn="ctr">
              <a:lnSpc>
                <a:spcPts val="3600"/>
              </a:lnSpc>
            </a:pPr>
            <a:r>
              <a:rPr lang="en-US" sz="2400">
                <a:solidFill>
                  <a:srgbClr val="FFFFFF"/>
                </a:solidFill>
                <a:latin typeface="Montserrat Bold"/>
              </a:rPr>
              <a:t>INOVASI BISNIS</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603811" y="-45283"/>
            <a:ext cx="1267494" cy="12674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204270" y="1961383"/>
            <a:ext cx="8055030" cy="3097530"/>
          </a:xfrm>
          <a:prstGeom prst="rect">
            <a:avLst/>
          </a:prstGeom>
        </p:spPr>
        <p:txBody>
          <a:bodyPr anchor="t" rtlCol="false" tIns="0" lIns="0" bIns="0" rIns="0">
            <a:spAutoFit/>
          </a:bodyPr>
          <a:lstStyle/>
          <a:p>
            <a:pPr>
              <a:lnSpc>
                <a:spcPts val="8400"/>
              </a:lnSpc>
            </a:pPr>
            <a:r>
              <a:rPr lang="en-US" sz="4200">
                <a:solidFill>
                  <a:srgbClr val="000000"/>
                </a:solidFill>
                <a:latin typeface="Montserrat"/>
              </a:rPr>
              <a:t>Generasi Pertama (1944-1959)</a:t>
            </a:r>
          </a:p>
          <a:p>
            <a:pPr>
              <a:lnSpc>
                <a:spcPts val="8400"/>
              </a:lnSpc>
            </a:pPr>
          </a:p>
          <a:p>
            <a:pPr algn="l">
              <a:lnSpc>
                <a:spcPts val="8400"/>
              </a:lnSpc>
            </a:pPr>
          </a:p>
        </p:txBody>
      </p:sp>
      <p:grpSp>
        <p:nvGrpSpPr>
          <p:cNvPr name="Group 6" id="6"/>
          <p:cNvGrpSpPr/>
          <p:nvPr/>
        </p:nvGrpSpPr>
        <p:grpSpPr>
          <a:xfrm rot="0">
            <a:off x="7788453" y="2191841"/>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solidFill>
          </p:spPr>
        </p:sp>
      </p:grpSp>
      <p:sp>
        <p:nvSpPr>
          <p:cNvPr name="TextBox 8" id="8"/>
          <p:cNvSpPr txBox="true"/>
          <p:nvPr/>
        </p:nvSpPr>
        <p:spPr>
          <a:xfrm rot="0">
            <a:off x="7901847" y="2181410"/>
            <a:ext cx="545211" cy="669036"/>
          </a:xfrm>
          <a:prstGeom prst="rect">
            <a:avLst/>
          </a:prstGeom>
        </p:spPr>
        <p:txBody>
          <a:bodyPr anchor="t" rtlCol="false" tIns="0" lIns="0" bIns="0" rIns="0">
            <a:spAutoFit/>
          </a:bodyPr>
          <a:lstStyle/>
          <a:p>
            <a:pPr algn="ctr">
              <a:lnSpc>
                <a:spcPts val="5652"/>
              </a:lnSpc>
            </a:pPr>
            <a:r>
              <a:rPr lang="en-US" sz="3600">
                <a:solidFill>
                  <a:srgbClr val="FFFFFF"/>
                </a:solidFill>
                <a:latin typeface="Montserrat Bold"/>
              </a:rPr>
              <a:t>1</a:t>
            </a:r>
          </a:p>
        </p:txBody>
      </p:sp>
      <p:sp>
        <p:nvSpPr>
          <p:cNvPr name="TextBox 9" id="9"/>
          <p:cNvSpPr txBox="true"/>
          <p:nvPr/>
        </p:nvSpPr>
        <p:spPr>
          <a:xfrm rot="0">
            <a:off x="9204270" y="3243451"/>
            <a:ext cx="7322748" cy="2030730"/>
          </a:xfrm>
          <a:prstGeom prst="rect">
            <a:avLst/>
          </a:prstGeom>
        </p:spPr>
        <p:txBody>
          <a:bodyPr anchor="t" rtlCol="false" tIns="0" lIns="0" bIns="0" rIns="0">
            <a:spAutoFit/>
          </a:bodyPr>
          <a:lstStyle/>
          <a:p>
            <a:pPr>
              <a:lnSpc>
                <a:spcPts val="8400"/>
              </a:lnSpc>
            </a:pPr>
            <a:r>
              <a:rPr lang="en-US" sz="4200">
                <a:solidFill>
                  <a:srgbClr val="000000"/>
                </a:solidFill>
                <a:latin typeface="Montserrat"/>
              </a:rPr>
              <a:t>Generasi Kedua (1960-1964)</a:t>
            </a:r>
          </a:p>
          <a:p>
            <a:pPr algn="l" marL="0" indent="0" lvl="1">
              <a:lnSpc>
                <a:spcPts val="8400"/>
              </a:lnSpc>
              <a:spcBef>
                <a:spcPct val="0"/>
              </a:spcBef>
            </a:pPr>
          </a:p>
        </p:txBody>
      </p:sp>
      <p:grpSp>
        <p:nvGrpSpPr>
          <p:cNvPr name="Group 10" id="10"/>
          <p:cNvGrpSpPr/>
          <p:nvPr/>
        </p:nvGrpSpPr>
        <p:grpSpPr>
          <a:xfrm rot="0">
            <a:off x="7788453" y="3471682"/>
            <a:ext cx="771999" cy="77199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solidFill>
          </p:spPr>
        </p:sp>
      </p:grpSp>
      <p:sp>
        <p:nvSpPr>
          <p:cNvPr name="TextBox 12" id="12"/>
          <p:cNvSpPr txBox="true"/>
          <p:nvPr/>
        </p:nvSpPr>
        <p:spPr>
          <a:xfrm rot="0">
            <a:off x="7901847" y="3461251"/>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Montserrat Bold"/>
              </a:rPr>
              <a:t>2</a:t>
            </a:r>
          </a:p>
        </p:txBody>
      </p:sp>
      <p:sp>
        <p:nvSpPr>
          <p:cNvPr name="TextBox 13" id="13"/>
          <p:cNvSpPr txBox="true"/>
          <p:nvPr/>
        </p:nvSpPr>
        <p:spPr>
          <a:xfrm rot="0">
            <a:off x="9204270" y="5883788"/>
            <a:ext cx="8055030" cy="1541132"/>
          </a:xfrm>
          <a:prstGeom prst="rect">
            <a:avLst/>
          </a:prstGeom>
        </p:spPr>
        <p:txBody>
          <a:bodyPr anchor="t" rtlCol="false" tIns="0" lIns="0" bIns="0" rIns="0">
            <a:spAutoFit/>
          </a:bodyPr>
          <a:lstStyle/>
          <a:p>
            <a:pPr>
              <a:lnSpc>
                <a:spcPts val="6365"/>
              </a:lnSpc>
            </a:pPr>
            <a:r>
              <a:rPr lang="en-US" sz="3182">
                <a:solidFill>
                  <a:srgbClr val="000000"/>
                </a:solidFill>
                <a:latin typeface="Montserrat"/>
              </a:rPr>
              <a:t>Generasi Keempat (1975-Sekarang)</a:t>
            </a:r>
          </a:p>
          <a:p>
            <a:pPr algn="l" marL="0" indent="0" lvl="1">
              <a:lnSpc>
                <a:spcPts val="6365"/>
              </a:lnSpc>
              <a:spcBef>
                <a:spcPct val="0"/>
              </a:spcBef>
            </a:pPr>
          </a:p>
        </p:txBody>
      </p:sp>
      <p:grpSp>
        <p:nvGrpSpPr>
          <p:cNvPr name="Group 14" id="14"/>
          <p:cNvGrpSpPr/>
          <p:nvPr/>
        </p:nvGrpSpPr>
        <p:grpSpPr>
          <a:xfrm rot="0">
            <a:off x="7788453" y="6031363"/>
            <a:ext cx="771999" cy="77199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solidFill>
          </p:spPr>
        </p:sp>
      </p:grpSp>
      <p:sp>
        <p:nvSpPr>
          <p:cNvPr name="TextBox 16" id="16"/>
          <p:cNvSpPr txBox="true"/>
          <p:nvPr/>
        </p:nvSpPr>
        <p:spPr>
          <a:xfrm rot="0">
            <a:off x="7901847" y="6020932"/>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Montserrat Bold"/>
              </a:rPr>
              <a:t>4</a:t>
            </a:r>
          </a:p>
        </p:txBody>
      </p:sp>
      <p:sp>
        <p:nvSpPr>
          <p:cNvPr name="TextBox 17" id="17"/>
          <p:cNvSpPr txBox="true"/>
          <p:nvPr/>
        </p:nvSpPr>
        <p:spPr>
          <a:xfrm rot="0">
            <a:off x="9204270" y="4525519"/>
            <a:ext cx="7322748" cy="2030730"/>
          </a:xfrm>
          <a:prstGeom prst="rect">
            <a:avLst/>
          </a:prstGeom>
        </p:spPr>
        <p:txBody>
          <a:bodyPr anchor="t" rtlCol="false" tIns="0" lIns="0" bIns="0" rIns="0">
            <a:spAutoFit/>
          </a:bodyPr>
          <a:lstStyle/>
          <a:p>
            <a:pPr>
              <a:lnSpc>
                <a:spcPts val="8400"/>
              </a:lnSpc>
            </a:pPr>
            <a:r>
              <a:rPr lang="en-US" sz="4200">
                <a:solidFill>
                  <a:srgbClr val="000000"/>
                </a:solidFill>
                <a:latin typeface="Montserrat"/>
              </a:rPr>
              <a:t>Generasi Ketiga (1964-1975)</a:t>
            </a:r>
          </a:p>
          <a:p>
            <a:pPr algn="l" marL="0" indent="0" lvl="1">
              <a:lnSpc>
                <a:spcPts val="8400"/>
              </a:lnSpc>
              <a:spcBef>
                <a:spcPct val="0"/>
              </a:spcBef>
            </a:pPr>
          </a:p>
        </p:txBody>
      </p:sp>
      <p:grpSp>
        <p:nvGrpSpPr>
          <p:cNvPr name="Group 18" id="18"/>
          <p:cNvGrpSpPr/>
          <p:nvPr/>
        </p:nvGrpSpPr>
        <p:grpSpPr>
          <a:xfrm rot="0">
            <a:off x="7788453" y="4751522"/>
            <a:ext cx="771999" cy="771999"/>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solidFill>
          </p:spPr>
        </p:sp>
      </p:grpSp>
      <p:sp>
        <p:nvSpPr>
          <p:cNvPr name="TextBox 20" id="20"/>
          <p:cNvSpPr txBox="true"/>
          <p:nvPr/>
        </p:nvSpPr>
        <p:spPr>
          <a:xfrm rot="0">
            <a:off x="7901847" y="4741091"/>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Montserrat Bold"/>
              </a:rPr>
              <a:t>3</a:t>
            </a:r>
          </a:p>
        </p:txBody>
      </p:sp>
      <p:grpSp>
        <p:nvGrpSpPr>
          <p:cNvPr name="Group 21" id="21"/>
          <p:cNvGrpSpPr/>
          <p:nvPr/>
        </p:nvGrpSpPr>
        <p:grpSpPr>
          <a:xfrm rot="0">
            <a:off x="7788453" y="7311203"/>
            <a:ext cx="771999" cy="771999"/>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solidFill>
          </p:spPr>
        </p:sp>
      </p:grpSp>
      <p:sp>
        <p:nvSpPr>
          <p:cNvPr name="TextBox 23" id="23"/>
          <p:cNvSpPr txBox="true"/>
          <p:nvPr/>
        </p:nvSpPr>
        <p:spPr>
          <a:xfrm rot="0">
            <a:off x="7901847" y="7300772"/>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Montserrat Bold"/>
              </a:rPr>
              <a:t>5</a:t>
            </a:r>
          </a:p>
        </p:txBody>
      </p:sp>
      <p:sp>
        <p:nvSpPr>
          <p:cNvPr name="TextBox 24" id="24"/>
          <p:cNvSpPr txBox="true"/>
          <p:nvPr/>
        </p:nvSpPr>
        <p:spPr>
          <a:xfrm rot="0">
            <a:off x="752831" y="1808447"/>
            <a:ext cx="6387922" cy="2943075"/>
          </a:xfrm>
          <a:prstGeom prst="rect">
            <a:avLst/>
          </a:prstGeom>
        </p:spPr>
        <p:txBody>
          <a:bodyPr anchor="t" rtlCol="false" tIns="0" lIns="0" bIns="0" rIns="0">
            <a:spAutoFit/>
          </a:bodyPr>
          <a:lstStyle/>
          <a:p>
            <a:pPr>
              <a:lnSpc>
                <a:spcPts val="5699"/>
              </a:lnSpc>
            </a:pPr>
            <a:r>
              <a:rPr lang="en-US" sz="4749">
                <a:solidFill>
                  <a:srgbClr val="000000"/>
                </a:solidFill>
                <a:latin typeface="Poppins Bold"/>
              </a:rPr>
              <a:t>ADA 5 GENERASI DALAM SEJARAH KOMPUTER</a:t>
            </a:r>
          </a:p>
          <a:p>
            <a:pPr algn="l" marL="0" indent="0" lvl="0">
              <a:lnSpc>
                <a:spcPts val="5699"/>
              </a:lnSpc>
              <a:spcBef>
                <a:spcPct val="0"/>
              </a:spcBef>
            </a:pPr>
          </a:p>
        </p:txBody>
      </p:sp>
      <p:sp>
        <p:nvSpPr>
          <p:cNvPr name="TextBox 25" id="25"/>
          <p:cNvSpPr txBox="true"/>
          <p:nvPr/>
        </p:nvSpPr>
        <p:spPr>
          <a:xfrm rot="0">
            <a:off x="9204270" y="6987353"/>
            <a:ext cx="7322748" cy="4164330"/>
          </a:xfrm>
          <a:prstGeom prst="rect">
            <a:avLst/>
          </a:prstGeom>
        </p:spPr>
        <p:txBody>
          <a:bodyPr anchor="t" rtlCol="false" tIns="0" lIns="0" bIns="0" rIns="0">
            <a:spAutoFit/>
          </a:bodyPr>
          <a:lstStyle/>
          <a:p>
            <a:pPr>
              <a:lnSpc>
                <a:spcPts val="8400"/>
              </a:lnSpc>
            </a:pPr>
            <a:r>
              <a:rPr lang="en-US" sz="4200">
                <a:solidFill>
                  <a:srgbClr val="000000"/>
                </a:solidFill>
                <a:latin typeface="Montserrat"/>
              </a:rPr>
              <a:t>Generasi Kelima (Sekarang -Masa depan)</a:t>
            </a:r>
          </a:p>
          <a:p>
            <a:pPr>
              <a:lnSpc>
                <a:spcPts val="8400"/>
              </a:lnSpc>
            </a:pPr>
          </a:p>
          <a:p>
            <a:pPr algn="l" marL="0" indent="0" lvl="1">
              <a:lnSpc>
                <a:spcPts val="840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697" y="473952"/>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11604029" y="2328770"/>
            <a:ext cx="5655271" cy="6766722"/>
            <a:chOff x="0" y="0"/>
            <a:chExt cx="3663950" cy="4384040"/>
          </a:xfrm>
        </p:grpSpPr>
        <p:sp>
          <p:nvSpPr>
            <p:cNvPr name="Freeform 6" id="6"/>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2"/>
              <a:stretch>
                <a:fillRect l="-39861" t="0" r="-39861" b="0"/>
              </a:stretch>
            </a:blipFill>
          </p:spPr>
        </p:sp>
        <p:sp>
          <p:nvSpPr>
            <p:cNvPr name="Freeform 7" id="7"/>
            <p:cNvSpPr/>
            <p:nvPr/>
          </p:nvSpPr>
          <p:spPr>
            <a:xfrm flipH="false" flipV="false" rot="0">
              <a:off x="0" y="0"/>
              <a:ext cx="3663950" cy="4384040"/>
            </a:xfrm>
            <a:custGeom>
              <a:avLst/>
              <a:gdLst/>
              <a:ahLst/>
              <a:cxnLst/>
              <a:rect r="r" b="b" t="t" l="l"/>
              <a:pathLst>
                <a:path h="4384040" w="366395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gradFill rotWithShape="true">
              <a:gsLst>
                <a:gs pos="0">
                  <a:srgbClr val="004AAD">
                    <a:alpha val="100000"/>
                  </a:srgbClr>
                </a:gs>
                <a:gs pos="100000">
                  <a:srgbClr val="CB6CE6">
                    <a:alpha val="100000"/>
                  </a:srgbClr>
                </a:gs>
              </a:gsLst>
              <a:lin ang="0"/>
            </a:gradFill>
          </p:spPr>
        </p:sp>
      </p:grpSp>
      <p:grpSp>
        <p:nvGrpSpPr>
          <p:cNvPr name="Group 8" id="8"/>
          <p:cNvGrpSpPr>
            <a:grpSpLocks noChangeAspect="true"/>
          </p:cNvGrpSpPr>
          <p:nvPr/>
        </p:nvGrpSpPr>
        <p:grpSpPr>
          <a:xfrm rot="0">
            <a:off x="8521036" y="3111135"/>
            <a:ext cx="4347551" cy="5201991"/>
            <a:chOff x="0" y="0"/>
            <a:chExt cx="3663950" cy="4384040"/>
          </a:xfrm>
        </p:grpSpPr>
        <p:sp>
          <p:nvSpPr>
            <p:cNvPr name="Freeform 9" id="9"/>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3"/>
              <a:stretch>
                <a:fillRect l="-39861" t="0" r="-39861" b="0"/>
              </a:stretch>
            </a:blipFill>
          </p:spPr>
        </p:sp>
        <p:sp>
          <p:nvSpPr>
            <p:cNvPr name="Freeform 10" id="10"/>
            <p:cNvSpPr/>
            <p:nvPr/>
          </p:nvSpPr>
          <p:spPr>
            <a:xfrm flipH="false" flipV="false" rot="0">
              <a:off x="0" y="0"/>
              <a:ext cx="3663950" cy="4384040"/>
            </a:xfrm>
            <a:custGeom>
              <a:avLst/>
              <a:gdLst/>
              <a:ahLst/>
              <a:cxnLst/>
              <a:rect r="r" b="b" t="t" l="l"/>
              <a:pathLst>
                <a:path h="4384040" w="366395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gradFill rotWithShape="true">
              <a:gsLst>
                <a:gs pos="0">
                  <a:srgbClr val="004AAD">
                    <a:alpha val="100000"/>
                  </a:srgbClr>
                </a:gs>
                <a:gs pos="100000">
                  <a:srgbClr val="CB6CE6">
                    <a:alpha val="100000"/>
                  </a:srgbClr>
                </a:gs>
              </a:gsLst>
              <a:lin ang="0"/>
            </a:gradFill>
          </p:spPr>
        </p:sp>
      </p:grpSp>
      <p:sp>
        <p:nvSpPr>
          <p:cNvPr name="TextBox 11" id="11"/>
          <p:cNvSpPr txBox="true"/>
          <p:nvPr/>
        </p:nvSpPr>
        <p:spPr>
          <a:xfrm rot="0">
            <a:off x="1373455" y="3040517"/>
            <a:ext cx="7770545" cy="2018343"/>
          </a:xfrm>
          <a:prstGeom prst="rect">
            <a:avLst/>
          </a:prstGeom>
        </p:spPr>
        <p:txBody>
          <a:bodyPr anchor="t" rtlCol="false" tIns="0" lIns="0" bIns="0" rIns="0">
            <a:spAutoFit/>
          </a:bodyPr>
          <a:lstStyle/>
          <a:p>
            <a:pPr>
              <a:lnSpc>
                <a:spcPts val="5192"/>
              </a:lnSpc>
            </a:pPr>
            <a:r>
              <a:rPr lang="en-US" sz="4898">
                <a:solidFill>
                  <a:srgbClr val="000000"/>
                </a:solidFill>
                <a:latin typeface="Poppins Bold"/>
              </a:rPr>
              <a:t>GENERASI PERTAMA (1944-1959)</a:t>
            </a:r>
          </a:p>
          <a:p>
            <a:pPr>
              <a:lnSpc>
                <a:spcPts val="5192"/>
              </a:lnSpc>
            </a:pPr>
          </a:p>
        </p:txBody>
      </p:sp>
      <p:grpSp>
        <p:nvGrpSpPr>
          <p:cNvPr name="Group 12" id="12"/>
          <p:cNvGrpSpPr/>
          <p:nvPr/>
        </p:nvGrpSpPr>
        <p:grpSpPr>
          <a:xfrm rot="0">
            <a:off x="1028700" y="2897860"/>
            <a:ext cx="1267494" cy="126749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6078782" y="1010187"/>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12462" y="981612"/>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TextBox 17" id="17"/>
          <p:cNvSpPr txBox="true"/>
          <p:nvPr/>
        </p:nvSpPr>
        <p:spPr>
          <a:xfrm rot="0">
            <a:off x="348793" y="4571566"/>
            <a:ext cx="8322175" cy="5715434"/>
          </a:xfrm>
          <a:prstGeom prst="rect">
            <a:avLst/>
          </a:prstGeom>
        </p:spPr>
        <p:txBody>
          <a:bodyPr anchor="t" rtlCol="false" tIns="0" lIns="0" bIns="0" rIns="0">
            <a:spAutoFit/>
          </a:bodyPr>
          <a:lstStyle/>
          <a:p>
            <a:pPr>
              <a:lnSpc>
                <a:spcPts val="5663"/>
              </a:lnSpc>
            </a:pPr>
            <a:r>
              <a:rPr lang="en-US" sz="3775">
                <a:solidFill>
                  <a:srgbClr val="000000"/>
                </a:solidFill>
                <a:latin typeface="Montserrat"/>
              </a:rPr>
              <a:t>Tabung hampa udara sebagai penguat sinyal, merupakan ciri khas komputer generasi pertama. Pada awalnya, tabung hampa udara (vacum-tube) digunakan sebagai komponen penguat sinyal.</a:t>
            </a:r>
          </a:p>
          <a:p>
            <a:pPr>
              <a:lnSpc>
                <a:spcPts val="5663"/>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697" y="473952"/>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73455" y="2877614"/>
            <a:ext cx="5687842" cy="1969190"/>
          </a:xfrm>
          <a:prstGeom prst="rect">
            <a:avLst/>
          </a:prstGeom>
        </p:spPr>
        <p:txBody>
          <a:bodyPr anchor="t" rtlCol="false" tIns="0" lIns="0" bIns="0" rIns="0">
            <a:spAutoFit/>
          </a:bodyPr>
          <a:lstStyle/>
          <a:p>
            <a:pPr>
              <a:lnSpc>
                <a:spcPts val="5019"/>
              </a:lnSpc>
            </a:pPr>
            <a:r>
              <a:rPr lang="en-US" sz="4735">
                <a:solidFill>
                  <a:srgbClr val="000000"/>
                </a:solidFill>
                <a:latin typeface="Poppins Bold"/>
              </a:rPr>
              <a:t>GENERASI KEDUA (1960-1964)</a:t>
            </a:r>
          </a:p>
          <a:p>
            <a:pPr>
              <a:lnSpc>
                <a:spcPts val="5019"/>
              </a:lnSpc>
            </a:pPr>
          </a:p>
        </p:txBody>
      </p:sp>
      <p:grpSp>
        <p:nvGrpSpPr>
          <p:cNvPr name="Group 6" id="6"/>
          <p:cNvGrpSpPr/>
          <p:nvPr/>
        </p:nvGrpSpPr>
        <p:grpSpPr>
          <a:xfrm rot="0">
            <a:off x="1028700" y="2754007"/>
            <a:ext cx="1267494" cy="12674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078782" y="1010187"/>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7817385" y="1010187"/>
            <a:ext cx="4651914" cy="4651895"/>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grpSp>
        <p:nvGrpSpPr>
          <p:cNvPr name="Group 12" id="12"/>
          <p:cNvGrpSpPr/>
          <p:nvPr/>
        </p:nvGrpSpPr>
        <p:grpSpPr>
          <a:xfrm rot="0">
            <a:off x="12699059" y="2913693"/>
            <a:ext cx="6390236" cy="6390211"/>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046" t="0" r="-25046" b="0"/>
              </a:stretch>
            </a:blipFill>
          </p:spPr>
        </p:sp>
      </p:grpSp>
      <p:grpSp>
        <p:nvGrpSpPr>
          <p:cNvPr name="Group 14" id="14"/>
          <p:cNvGrpSpPr/>
          <p:nvPr/>
        </p:nvGrpSpPr>
        <p:grpSpPr>
          <a:xfrm rot="0">
            <a:off x="10143342" y="6291612"/>
            <a:ext cx="4439415" cy="2251496"/>
            <a:chOff x="0" y="0"/>
            <a:chExt cx="1169229" cy="592987"/>
          </a:xfrm>
        </p:grpSpPr>
        <p:sp>
          <p:nvSpPr>
            <p:cNvPr name="Freeform 15" id="15"/>
            <p:cNvSpPr/>
            <p:nvPr/>
          </p:nvSpPr>
          <p:spPr>
            <a:xfrm flipH="false" flipV="false" rot="0">
              <a:off x="0" y="0"/>
              <a:ext cx="1169229" cy="592987"/>
            </a:xfrm>
            <a:custGeom>
              <a:avLst/>
              <a:gdLst/>
              <a:ahLst/>
              <a:cxnLst/>
              <a:rect r="r" b="b" t="t" l="l"/>
              <a:pathLst>
                <a:path h="592987" w="1169229">
                  <a:moveTo>
                    <a:pt x="36622" y="0"/>
                  </a:moveTo>
                  <a:lnTo>
                    <a:pt x="1132607" y="0"/>
                  </a:lnTo>
                  <a:cubicBezTo>
                    <a:pt x="1142320" y="0"/>
                    <a:pt x="1151634" y="3858"/>
                    <a:pt x="1158502" y="10726"/>
                  </a:cubicBezTo>
                  <a:cubicBezTo>
                    <a:pt x="1165370" y="17594"/>
                    <a:pt x="1169229" y="26909"/>
                    <a:pt x="1169229" y="36622"/>
                  </a:cubicBezTo>
                  <a:lnTo>
                    <a:pt x="1169229" y="556365"/>
                  </a:lnTo>
                  <a:cubicBezTo>
                    <a:pt x="1169229" y="566077"/>
                    <a:pt x="1165370" y="575392"/>
                    <a:pt x="1158502" y="582260"/>
                  </a:cubicBezTo>
                  <a:cubicBezTo>
                    <a:pt x="1151634" y="589128"/>
                    <a:pt x="1142320" y="592987"/>
                    <a:pt x="1132607" y="592987"/>
                  </a:cubicBezTo>
                  <a:lnTo>
                    <a:pt x="36622" y="592987"/>
                  </a:lnTo>
                  <a:cubicBezTo>
                    <a:pt x="26909" y="592987"/>
                    <a:pt x="17594" y="589128"/>
                    <a:pt x="10726" y="582260"/>
                  </a:cubicBezTo>
                  <a:cubicBezTo>
                    <a:pt x="3858" y="575392"/>
                    <a:pt x="0" y="566077"/>
                    <a:pt x="0" y="556365"/>
                  </a:cubicBezTo>
                  <a:lnTo>
                    <a:pt x="0" y="36622"/>
                  </a:lnTo>
                  <a:cubicBezTo>
                    <a:pt x="0" y="26909"/>
                    <a:pt x="3858" y="17594"/>
                    <a:pt x="10726" y="10726"/>
                  </a:cubicBezTo>
                  <a:cubicBezTo>
                    <a:pt x="17594" y="3858"/>
                    <a:pt x="26909" y="0"/>
                    <a:pt x="36622"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16" id="16"/>
            <p:cNvSpPr txBox="true"/>
            <p:nvPr/>
          </p:nvSpPr>
          <p:spPr>
            <a:xfrm>
              <a:off x="0" y="0"/>
              <a:ext cx="1169229" cy="592987"/>
            </a:xfrm>
            <a:prstGeom prst="rect">
              <a:avLst/>
            </a:prstGeom>
          </p:spPr>
          <p:txBody>
            <a:bodyPr anchor="ctr" rtlCol="false" tIns="50800" lIns="50800" bIns="50800" rIns="50800"/>
            <a:lstStyle/>
            <a:p>
              <a:pPr algn="ctr">
                <a:lnSpc>
                  <a:spcPts val="2160"/>
                </a:lnSpc>
              </a:pPr>
            </a:p>
          </p:txBody>
        </p:sp>
      </p:grpSp>
      <p:sp>
        <p:nvSpPr>
          <p:cNvPr name="TextBox 17" id="17"/>
          <p:cNvSpPr txBox="true"/>
          <p:nvPr/>
        </p:nvSpPr>
        <p:spPr>
          <a:xfrm rot="0">
            <a:off x="712462" y="981612"/>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TextBox 18" id="18"/>
          <p:cNvSpPr txBox="true"/>
          <p:nvPr/>
        </p:nvSpPr>
        <p:spPr>
          <a:xfrm rot="0">
            <a:off x="392392" y="5019675"/>
            <a:ext cx="8751608" cy="4798854"/>
          </a:xfrm>
          <a:prstGeom prst="rect">
            <a:avLst/>
          </a:prstGeom>
        </p:spPr>
        <p:txBody>
          <a:bodyPr anchor="t" rtlCol="false" tIns="0" lIns="0" bIns="0" rIns="0">
            <a:spAutoFit/>
          </a:bodyPr>
          <a:lstStyle/>
          <a:p>
            <a:pPr>
              <a:lnSpc>
                <a:spcPts val="6346"/>
              </a:lnSpc>
            </a:pPr>
            <a:r>
              <a:rPr lang="en-US" sz="4231">
                <a:solidFill>
                  <a:srgbClr val="000000"/>
                </a:solidFill>
                <a:latin typeface="Montserrat"/>
              </a:rPr>
              <a:t>Transistor merupakan ciri khas komputer generasi kedua. Bahan bakunya terdiri atas tiga lapis, yaitu: “basic”, “collector” dan “emmiter”.</a:t>
            </a:r>
          </a:p>
          <a:p>
            <a:pPr>
              <a:lnSpc>
                <a:spcPts val="6346"/>
              </a:lnSpc>
            </a:pPr>
          </a:p>
        </p:txBody>
      </p:sp>
      <p:sp>
        <p:nvSpPr>
          <p:cNvPr name="TextBox 19" id="19"/>
          <p:cNvSpPr txBox="true"/>
          <p:nvPr/>
        </p:nvSpPr>
        <p:spPr>
          <a:xfrm rot="0">
            <a:off x="10483527" y="7274485"/>
            <a:ext cx="3757970" cy="742950"/>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rPr>
              <a:t>Lorem ipsum dolor sit amet, consectetur adipiscing</a:t>
            </a:r>
          </a:p>
        </p:txBody>
      </p:sp>
      <p:sp>
        <p:nvSpPr>
          <p:cNvPr name="TextBox 20" id="20"/>
          <p:cNvSpPr txBox="true"/>
          <p:nvPr/>
        </p:nvSpPr>
        <p:spPr>
          <a:xfrm rot="0">
            <a:off x="11050444" y="6652886"/>
            <a:ext cx="2784455" cy="396174"/>
          </a:xfrm>
          <a:prstGeom prst="rect">
            <a:avLst/>
          </a:prstGeom>
        </p:spPr>
        <p:txBody>
          <a:bodyPr anchor="t" rtlCol="false" tIns="0" lIns="0" bIns="0" rIns="0">
            <a:spAutoFit/>
          </a:bodyPr>
          <a:lstStyle/>
          <a:p>
            <a:pPr algn="ctr">
              <a:lnSpc>
                <a:spcPts val="3359"/>
              </a:lnSpc>
            </a:pPr>
            <a:r>
              <a:rPr lang="en-US" sz="2400">
                <a:solidFill>
                  <a:srgbClr val="FFFFFF"/>
                </a:solidFill>
                <a:latin typeface="Montserrat Bold"/>
              </a:rPr>
              <a:t>ANALISIS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87460" y="-1208173"/>
            <a:ext cx="8262428" cy="4022498"/>
          </a:xfrm>
          <a:custGeom>
            <a:avLst/>
            <a:gdLst/>
            <a:ahLst/>
            <a:cxnLst/>
            <a:rect r="r" b="b" t="t" l="l"/>
            <a:pathLst>
              <a:path h="4022498" w="8262428">
                <a:moveTo>
                  <a:pt x="0" y="0"/>
                </a:moveTo>
                <a:lnTo>
                  <a:pt x="8262428" y="0"/>
                </a:lnTo>
                <a:lnTo>
                  <a:pt x="8262428" y="4022498"/>
                </a:lnTo>
                <a:lnTo>
                  <a:pt x="0" y="4022498"/>
                </a:lnTo>
                <a:lnTo>
                  <a:pt x="0" y="0"/>
                </a:lnTo>
                <a:close/>
              </a:path>
            </a:pathLst>
          </a:custGeom>
          <a:blipFill>
            <a:blip r:embed="rId3"/>
            <a:stretch>
              <a:fillRect l="0" t="0" r="0" b="0"/>
            </a:stretch>
          </a:blipFill>
        </p:spPr>
      </p:sp>
      <p:sp>
        <p:nvSpPr>
          <p:cNvPr name="Freeform 4" id="4"/>
          <p:cNvSpPr/>
          <p:nvPr/>
        </p:nvSpPr>
        <p:spPr>
          <a:xfrm flipH="false" flipV="false" rot="0">
            <a:off x="1028700" y="1100605"/>
            <a:ext cx="16230600" cy="8085790"/>
          </a:xfrm>
          <a:custGeom>
            <a:avLst/>
            <a:gdLst/>
            <a:ahLst/>
            <a:cxnLst/>
            <a:rect r="r" b="b" t="t" l="l"/>
            <a:pathLst>
              <a:path h="8085790" w="16230600">
                <a:moveTo>
                  <a:pt x="0" y="0"/>
                </a:moveTo>
                <a:lnTo>
                  <a:pt x="16230600" y="0"/>
                </a:lnTo>
                <a:lnTo>
                  <a:pt x="16230600" y="8085790"/>
                </a:lnTo>
                <a:lnTo>
                  <a:pt x="0" y="8085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618349" y="8275751"/>
            <a:ext cx="8262428" cy="4022498"/>
          </a:xfrm>
          <a:custGeom>
            <a:avLst/>
            <a:gdLst/>
            <a:ahLst/>
            <a:cxnLst/>
            <a:rect r="r" b="b" t="t" l="l"/>
            <a:pathLst>
              <a:path h="4022498" w="8262428">
                <a:moveTo>
                  <a:pt x="0" y="0"/>
                </a:moveTo>
                <a:lnTo>
                  <a:pt x="8262428" y="0"/>
                </a:lnTo>
                <a:lnTo>
                  <a:pt x="8262428" y="4022498"/>
                </a:lnTo>
                <a:lnTo>
                  <a:pt x="0" y="4022498"/>
                </a:lnTo>
                <a:lnTo>
                  <a:pt x="0" y="0"/>
                </a:lnTo>
                <a:close/>
              </a:path>
            </a:pathLst>
          </a:custGeom>
          <a:blipFill>
            <a:blip r:embed="rId3"/>
            <a:stretch>
              <a:fillRect l="0" t="0" r="0" b="0"/>
            </a:stretch>
          </a:blipFill>
        </p:spPr>
      </p:sp>
      <p:sp>
        <p:nvSpPr>
          <p:cNvPr name="TextBox 6" id="6"/>
          <p:cNvSpPr txBox="true"/>
          <p:nvPr/>
        </p:nvSpPr>
        <p:spPr>
          <a:xfrm rot="0">
            <a:off x="3223344" y="4360090"/>
            <a:ext cx="12125155" cy="4213833"/>
          </a:xfrm>
          <a:prstGeom prst="rect">
            <a:avLst/>
          </a:prstGeom>
        </p:spPr>
        <p:txBody>
          <a:bodyPr anchor="t" rtlCol="false" tIns="0" lIns="0" bIns="0" rIns="0">
            <a:spAutoFit/>
          </a:bodyPr>
          <a:lstStyle/>
          <a:p>
            <a:pPr>
              <a:lnSpc>
                <a:spcPts val="6745"/>
              </a:lnSpc>
            </a:pPr>
            <a:r>
              <a:rPr lang="en-US" sz="4818">
                <a:solidFill>
                  <a:srgbClr val="2E0031"/>
                </a:solidFill>
                <a:latin typeface="Tomorrow"/>
              </a:rPr>
              <a:t>Konsep semakin kecil dan semakin murah dari transistor, akhirnya memacu orang untuk terus melakukan pelbagai penelitian.</a:t>
            </a:r>
          </a:p>
          <a:p>
            <a:pPr>
              <a:lnSpc>
                <a:spcPts val="6745"/>
              </a:lnSpc>
            </a:pPr>
          </a:p>
        </p:txBody>
      </p:sp>
      <p:sp>
        <p:nvSpPr>
          <p:cNvPr name="TextBox 7" id="7"/>
          <p:cNvSpPr txBox="true"/>
          <p:nvPr/>
        </p:nvSpPr>
        <p:spPr>
          <a:xfrm rot="0">
            <a:off x="1739007" y="3106903"/>
            <a:ext cx="15520293" cy="1365821"/>
          </a:xfrm>
          <a:prstGeom prst="rect">
            <a:avLst/>
          </a:prstGeom>
        </p:spPr>
        <p:txBody>
          <a:bodyPr anchor="t" rtlCol="false" tIns="0" lIns="0" bIns="0" rIns="0">
            <a:spAutoFit/>
          </a:bodyPr>
          <a:lstStyle/>
          <a:p>
            <a:pPr algn="ctr">
              <a:lnSpc>
                <a:spcPts val="10676"/>
              </a:lnSpc>
            </a:pPr>
            <a:r>
              <a:rPr lang="en-US" sz="9125">
                <a:solidFill>
                  <a:srgbClr val="2E0031"/>
                </a:solidFill>
                <a:latin typeface="210 마마블럭"/>
              </a:rPr>
              <a:t>Generasi Ketiga (1964-1975)</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1402798" y="2961920"/>
            <a:ext cx="7041251" cy="6407647"/>
          </a:xfrm>
          <a:prstGeom prst="rect">
            <a:avLst/>
          </a:prstGeom>
        </p:spPr>
      </p:pic>
      <p:sp>
        <p:nvSpPr>
          <p:cNvPr name="TextBox 4" id="4"/>
          <p:cNvSpPr txBox="true"/>
          <p:nvPr/>
        </p:nvSpPr>
        <p:spPr>
          <a:xfrm rot="0">
            <a:off x="2393332" y="1143178"/>
            <a:ext cx="15547493" cy="2422460"/>
          </a:xfrm>
          <a:prstGeom prst="rect">
            <a:avLst/>
          </a:prstGeom>
        </p:spPr>
        <p:txBody>
          <a:bodyPr anchor="t" rtlCol="false" tIns="0" lIns="0" bIns="0" rIns="0">
            <a:spAutoFit/>
          </a:bodyPr>
          <a:lstStyle/>
          <a:p>
            <a:pPr algn="ctr">
              <a:lnSpc>
                <a:spcPts val="9556"/>
              </a:lnSpc>
            </a:pPr>
            <a:r>
              <a:rPr lang="en-US" sz="8168">
                <a:solidFill>
                  <a:srgbClr val="FFFFFF"/>
                </a:solidFill>
                <a:latin typeface="210 마마블럭"/>
              </a:rPr>
              <a:t>Generasi Keempat (1975-Sekarang)</a:t>
            </a:r>
          </a:p>
          <a:p>
            <a:pPr algn="ctr">
              <a:lnSpc>
                <a:spcPts val="9556"/>
              </a:lnSpc>
            </a:pPr>
          </a:p>
        </p:txBody>
      </p:sp>
      <p:sp>
        <p:nvSpPr>
          <p:cNvPr name="TextBox 5" id="5"/>
          <p:cNvSpPr txBox="true"/>
          <p:nvPr/>
        </p:nvSpPr>
        <p:spPr>
          <a:xfrm rot="0">
            <a:off x="8321917" y="2564490"/>
            <a:ext cx="9312096" cy="5013807"/>
          </a:xfrm>
          <a:prstGeom prst="rect">
            <a:avLst/>
          </a:prstGeom>
        </p:spPr>
        <p:txBody>
          <a:bodyPr anchor="t" rtlCol="false" tIns="0" lIns="0" bIns="0" rIns="0">
            <a:spAutoFit/>
          </a:bodyPr>
          <a:lstStyle/>
          <a:p>
            <a:pPr>
              <a:lnSpc>
                <a:spcPts val="8013"/>
              </a:lnSpc>
            </a:pPr>
            <a:r>
              <a:rPr lang="en-US" sz="6164">
                <a:solidFill>
                  <a:srgbClr val="FFFFFF"/>
                </a:solidFill>
                <a:latin typeface="Tomorrow"/>
              </a:rPr>
              <a:t>Komputer generasi keempat masih menggunakan IC/chip untuk pengolahan dan penyimpanan data.</a:t>
            </a:r>
          </a:p>
        </p:txBody>
      </p:sp>
      <p:sp>
        <p:nvSpPr>
          <p:cNvPr name="Freeform 6" id="6"/>
          <p:cNvSpPr/>
          <p:nvPr/>
        </p:nvSpPr>
        <p:spPr>
          <a:xfrm flipH="false" flipV="false" rot="0">
            <a:off x="-1737882" y="-2011249"/>
            <a:ext cx="8262428" cy="4022498"/>
          </a:xfrm>
          <a:custGeom>
            <a:avLst/>
            <a:gdLst/>
            <a:ahLst/>
            <a:cxnLst/>
            <a:rect r="r" b="b" t="t" l="l"/>
            <a:pathLst>
              <a:path h="4022498" w="8262428">
                <a:moveTo>
                  <a:pt x="0" y="0"/>
                </a:moveTo>
                <a:lnTo>
                  <a:pt x="8262428" y="0"/>
                </a:lnTo>
                <a:lnTo>
                  <a:pt x="8262428" y="4022498"/>
                </a:lnTo>
                <a:lnTo>
                  <a:pt x="0" y="4022498"/>
                </a:lnTo>
                <a:lnTo>
                  <a:pt x="0" y="0"/>
                </a:lnTo>
                <a:close/>
              </a:path>
            </a:pathLst>
          </a:custGeom>
          <a:blipFill>
            <a:blip r:embed="rId4"/>
            <a:stretch>
              <a:fillRect l="0" t="0" r="0" b="0"/>
            </a:stretch>
          </a:blipFill>
        </p:spPr>
      </p:sp>
      <p:sp>
        <p:nvSpPr>
          <p:cNvPr name="Freeform 7" id="7"/>
          <p:cNvSpPr/>
          <p:nvPr/>
        </p:nvSpPr>
        <p:spPr>
          <a:xfrm flipH="false" flipV="false" rot="0">
            <a:off x="12522141" y="8782796"/>
            <a:ext cx="8262428" cy="4022498"/>
          </a:xfrm>
          <a:custGeom>
            <a:avLst/>
            <a:gdLst/>
            <a:ahLst/>
            <a:cxnLst/>
            <a:rect r="r" b="b" t="t" l="l"/>
            <a:pathLst>
              <a:path h="4022498" w="8262428">
                <a:moveTo>
                  <a:pt x="0" y="0"/>
                </a:moveTo>
                <a:lnTo>
                  <a:pt x="8262428" y="0"/>
                </a:lnTo>
                <a:lnTo>
                  <a:pt x="8262428" y="4022498"/>
                </a:lnTo>
                <a:lnTo>
                  <a:pt x="0" y="4022498"/>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387599"/>
            <a:ext cx="10421297" cy="9511802"/>
          </a:xfrm>
          <a:custGeom>
            <a:avLst/>
            <a:gdLst/>
            <a:ahLst/>
            <a:cxnLst/>
            <a:rect r="r" b="b" t="t" l="l"/>
            <a:pathLst>
              <a:path h="9511802" w="10421297">
                <a:moveTo>
                  <a:pt x="0" y="0"/>
                </a:moveTo>
                <a:lnTo>
                  <a:pt x="10421297" y="0"/>
                </a:lnTo>
                <a:lnTo>
                  <a:pt x="10421297" y="9511802"/>
                </a:lnTo>
                <a:lnTo>
                  <a:pt x="0" y="9511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71979" y="4116408"/>
            <a:ext cx="8187914" cy="3093133"/>
          </a:xfrm>
          <a:prstGeom prst="rect">
            <a:avLst/>
          </a:prstGeom>
        </p:spPr>
        <p:txBody>
          <a:bodyPr anchor="t" rtlCol="false" tIns="0" lIns="0" bIns="0" rIns="0">
            <a:spAutoFit/>
          </a:bodyPr>
          <a:lstStyle/>
          <a:p>
            <a:pPr>
              <a:lnSpc>
                <a:spcPts val="6191"/>
              </a:lnSpc>
            </a:pPr>
            <a:r>
              <a:rPr lang="en-US" sz="4762">
                <a:solidFill>
                  <a:srgbClr val="2E0031"/>
                </a:solidFill>
                <a:latin typeface="Tomorrow"/>
              </a:rPr>
              <a:t>Generasi kelima dalam sejarah evolusi komputer merupakan komputer impian masa depan.</a:t>
            </a:r>
          </a:p>
        </p:txBody>
      </p:sp>
      <p:sp>
        <p:nvSpPr>
          <p:cNvPr name="TextBox 5" id="5"/>
          <p:cNvSpPr txBox="true"/>
          <p:nvPr/>
        </p:nvSpPr>
        <p:spPr>
          <a:xfrm rot="0">
            <a:off x="1871979" y="2282017"/>
            <a:ext cx="6768450" cy="1882016"/>
          </a:xfrm>
          <a:prstGeom prst="rect">
            <a:avLst/>
          </a:prstGeom>
        </p:spPr>
        <p:txBody>
          <a:bodyPr anchor="t" rtlCol="false" tIns="0" lIns="0" bIns="0" rIns="0">
            <a:spAutoFit/>
          </a:bodyPr>
          <a:lstStyle/>
          <a:p>
            <a:pPr>
              <a:lnSpc>
                <a:spcPts val="4932"/>
              </a:lnSpc>
            </a:pPr>
            <a:r>
              <a:rPr lang="en-US" sz="4215">
                <a:solidFill>
                  <a:srgbClr val="2E0031"/>
                </a:solidFill>
                <a:latin typeface="210 마마블럭"/>
              </a:rPr>
              <a:t>Generasi Kelima (Sekarang – Masa depan)</a:t>
            </a:r>
          </a:p>
          <a:p>
            <a:pPr>
              <a:lnSpc>
                <a:spcPts val="4932"/>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13803" y="8202163"/>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4350" y="0"/>
            <a:ext cx="7092363" cy="10287000"/>
            <a:chOff x="0" y="0"/>
            <a:chExt cx="812800" cy="1178912"/>
          </a:xfrm>
        </p:grpSpPr>
        <p:sp>
          <p:nvSpPr>
            <p:cNvPr name="Freeform 6" id="6"/>
            <p:cNvSpPr/>
            <p:nvPr/>
          </p:nvSpPr>
          <p:spPr>
            <a:xfrm flipH="false" flipV="false" rot="0">
              <a:off x="0" y="0"/>
              <a:ext cx="812800" cy="1178912"/>
            </a:xfrm>
            <a:custGeom>
              <a:avLst/>
              <a:gdLst/>
              <a:ahLst/>
              <a:cxnLst/>
              <a:rect r="r" b="b" t="t" l="l"/>
              <a:pathLst>
                <a:path h="1178912" w="812800">
                  <a:moveTo>
                    <a:pt x="0" y="0"/>
                  </a:moveTo>
                  <a:lnTo>
                    <a:pt x="812800" y="0"/>
                  </a:lnTo>
                  <a:lnTo>
                    <a:pt x="812800" y="1178912"/>
                  </a:lnTo>
                  <a:lnTo>
                    <a:pt x="0" y="1178912"/>
                  </a:lnTo>
                  <a:close/>
                </a:path>
              </a:pathLst>
            </a:custGeom>
            <a:gradFill rotWithShape="true">
              <a:gsLst>
                <a:gs pos="0">
                  <a:srgbClr val="004AAD">
                    <a:alpha val="100000"/>
                  </a:srgbClr>
                </a:gs>
                <a:gs pos="100000">
                  <a:srgbClr val="CB6CE6">
                    <a:alpha val="100000"/>
                  </a:srgbClr>
                </a:gs>
              </a:gsLst>
              <a:lin ang="0"/>
            </a:gradFill>
          </p:spPr>
        </p:sp>
        <p:sp>
          <p:nvSpPr>
            <p:cNvPr name="TextBox 7" id="7"/>
            <p:cNvSpPr txBox="true"/>
            <p:nvPr/>
          </p:nvSpPr>
          <p:spPr>
            <a:xfrm>
              <a:off x="0" y="-38100"/>
              <a:ext cx="812800" cy="121701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35475" y="1283046"/>
            <a:ext cx="7624210" cy="7879400"/>
            <a:chOff x="0" y="0"/>
            <a:chExt cx="6362700" cy="6575666"/>
          </a:xfrm>
        </p:grpSpPr>
        <p:sp>
          <p:nvSpPr>
            <p:cNvPr name="Freeform 9" id="9"/>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l="-27563" t="0" r="-27563" b="0"/>
              </a:stretch>
            </a:blipFill>
          </p:spPr>
        </p:sp>
      </p:grpSp>
      <p:sp>
        <p:nvSpPr>
          <p:cNvPr name="TextBox 10" id="10"/>
          <p:cNvSpPr txBox="true"/>
          <p:nvPr/>
        </p:nvSpPr>
        <p:spPr>
          <a:xfrm rot="0">
            <a:off x="10264161" y="2834747"/>
            <a:ext cx="6995139" cy="3305351"/>
          </a:xfrm>
          <a:prstGeom prst="rect">
            <a:avLst/>
          </a:prstGeom>
        </p:spPr>
        <p:txBody>
          <a:bodyPr anchor="t" rtlCol="false" tIns="0" lIns="0" bIns="0" rIns="0">
            <a:spAutoFit/>
          </a:bodyPr>
          <a:lstStyle/>
          <a:p>
            <a:pPr>
              <a:lnSpc>
                <a:spcPts val="12495"/>
              </a:lnSpc>
            </a:pPr>
            <a:r>
              <a:rPr lang="en-US" sz="11787">
                <a:solidFill>
                  <a:srgbClr val="000000"/>
                </a:solidFill>
                <a:latin typeface="Poppins Bold"/>
              </a:rPr>
              <a:t>TERIMA KASIH</a:t>
            </a:r>
          </a:p>
        </p:txBody>
      </p:sp>
      <p:grpSp>
        <p:nvGrpSpPr>
          <p:cNvPr name="Group 11" id="11"/>
          <p:cNvGrpSpPr/>
          <p:nvPr/>
        </p:nvGrpSpPr>
        <p:grpSpPr>
          <a:xfrm rot="0">
            <a:off x="9738478" y="2834260"/>
            <a:ext cx="1629350" cy="16293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078782" y="1010187"/>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5884569" y="8709823"/>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697" y="473952"/>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11604029" y="2328770"/>
            <a:ext cx="5655271" cy="6766722"/>
            <a:chOff x="0" y="0"/>
            <a:chExt cx="3663950" cy="4384040"/>
          </a:xfrm>
        </p:grpSpPr>
        <p:sp>
          <p:nvSpPr>
            <p:cNvPr name="Freeform 6" id="6"/>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2"/>
              <a:stretch>
                <a:fillRect l="-39861" t="0" r="-39861" b="0"/>
              </a:stretch>
            </a:blipFill>
          </p:spPr>
        </p:sp>
        <p:sp>
          <p:nvSpPr>
            <p:cNvPr name="Freeform 7" id="7"/>
            <p:cNvSpPr/>
            <p:nvPr/>
          </p:nvSpPr>
          <p:spPr>
            <a:xfrm flipH="false" flipV="false" rot="0">
              <a:off x="0" y="0"/>
              <a:ext cx="3663950" cy="4384040"/>
            </a:xfrm>
            <a:custGeom>
              <a:avLst/>
              <a:gdLst/>
              <a:ahLst/>
              <a:cxnLst/>
              <a:rect r="r" b="b" t="t" l="l"/>
              <a:pathLst>
                <a:path h="4384040" w="366395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gradFill rotWithShape="true">
              <a:gsLst>
                <a:gs pos="0">
                  <a:srgbClr val="004AAD">
                    <a:alpha val="100000"/>
                  </a:srgbClr>
                </a:gs>
                <a:gs pos="100000">
                  <a:srgbClr val="CB6CE6">
                    <a:alpha val="100000"/>
                  </a:srgbClr>
                </a:gs>
              </a:gsLst>
              <a:lin ang="0"/>
            </a:gradFill>
          </p:spPr>
        </p:sp>
      </p:grpSp>
      <p:grpSp>
        <p:nvGrpSpPr>
          <p:cNvPr name="Group 8" id="8"/>
          <p:cNvGrpSpPr>
            <a:grpSpLocks noChangeAspect="true"/>
          </p:cNvGrpSpPr>
          <p:nvPr/>
        </p:nvGrpSpPr>
        <p:grpSpPr>
          <a:xfrm rot="0">
            <a:off x="8521036" y="3111135"/>
            <a:ext cx="4347551" cy="5201991"/>
            <a:chOff x="0" y="0"/>
            <a:chExt cx="3663950" cy="4384040"/>
          </a:xfrm>
        </p:grpSpPr>
        <p:sp>
          <p:nvSpPr>
            <p:cNvPr name="Freeform 9" id="9"/>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3"/>
              <a:stretch>
                <a:fillRect l="-39861" t="0" r="-39861" b="0"/>
              </a:stretch>
            </a:blipFill>
          </p:spPr>
        </p:sp>
        <p:sp>
          <p:nvSpPr>
            <p:cNvPr name="Freeform 10" id="10"/>
            <p:cNvSpPr/>
            <p:nvPr/>
          </p:nvSpPr>
          <p:spPr>
            <a:xfrm flipH="false" flipV="false" rot="0">
              <a:off x="0" y="0"/>
              <a:ext cx="3663950" cy="4384040"/>
            </a:xfrm>
            <a:custGeom>
              <a:avLst/>
              <a:gdLst/>
              <a:ahLst/>
              <a:cxnLst/>
              <a:rect r="r" b="b" t="t" l="l"/>
              <a:pathLst>
                <a:path h="4384040" w="366395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gradFill rotWithShape="true">
              <a:gsLst>
                <a:gs pos="0">
                  <a:srgbClr val="004AAD">
                    <a:alpha val="100000"/>
                  </a:srgbClr>
                </a:gs>
                <a:gs pos="100000">
                  <a:srgbClr val="CB6CE6">
                    <a:alpha val="100000"/>
                  </a:srgbClr>
                </a:gs>
              </a:gsLst>
              <a:lin ang="0"/>
            </a:gradFill>
          </p:spPr>
        </p:sp>
      </p:grpSp>
      <p:sp>
        <p:nvSpPr>
          <p:cNvPr name="TextBox 11" id="11"/>
          <p:cNvSpPr txBox="true"/>
          <p:nvPr/>
        </p:nvSpPr>
        <p:spPr>
          <a:xfrm rot="0">
            <a:off x="1662447" y="3165223"/>
            <a:ext cx="5917817" cy="1810917"/>
          </a:xfrm>
          <a:prstGeom prst="rect">
            <a:avLst/>
          </a:prstGeom>
        </p:spPr>
        <p:txBody>
          <a:bodyPr anchor="t" rtlCol="false" tIns="0" lIns="0" bIns="0" rIns="0">
            <a:spAutoFit/>
          </a:bodyPr>
          <a:lstStyle/>
          <a:p>
            <a:pPr algn="just">
              <a:lnSpc>
                <a:spcPts val="4612"/>
              </a:lnSpc>
            </a:pPr>
            <a:r>
              <a:rPr lang="en-US" sz="4351">
                <a:solidFill>
                  <a:srgbClr val="000000"/>
                </a:solidFill>
                <a:latin typeface="Poppins Bold"/>
              </a:rPr>
              <a:t>MENGAPA EVALUASI KOMPUTER PENTING?</a:t>
            </a:r>
          </a:p>
          <a:p>
            <a:pPr>
              <a:lnSpc>
                <a:spcPts val="4612"/>
              </a:lnSpc>
            </a:pPr>
          </a:p>
        </p:txBody>
      </p:sp>
      <p:grpSp>
        <p:nvGrpSpPr>
          <p:cNvPr name="Group 12" id="12"/>
          <p:cNvGrpSpPr/>
          <p:nvPr/>
        </p:nvGrpSpPr>
        <p:grpSpPr>
          <a:xfrm rot="0">
            <a:off x="1028700" y="2897860"/>
            <a:ext cx="1267494" cy="126749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6078782" y="1010187"/>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12462" y="981612"/>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TextBox 17" id="17"/>
          <p:cNvSpPr txBox="true"/>
          <p:nvPr/>
        </p:nvSpPr>
        <p:spPr>
          <a:xfrm rot="0">
            <a:off x="1345574" y="5420264"/>
            <a:ext cx="6551564" cy="2892862"/>
          </a:xfrm>
          <a:prstGeom prst="rect">
            <a:avLst/>
          </a:prstGeom>
        </p:spPr>
        <p:txBody>
          <a:bodyPr anchor="t" rtlCol="false" tIns="0" lIns="0" bIns="0" rIns="0">
            <a:spAutoFit/>
          </a:bodyPr>
          <a:lstStyle/>
          <a:p>
            <a:pPr>
              <a:lnSpc>
                <a:spcPts val="3823"/>
              </a:lnSpc>
            </a:pPr>
            <a:r>
              <a:rPr lang="en-US" sz="2549">
                <a:solidFill>
                  <a:srgbClr val="000000"/>
                </a:solidFill>
                <a:latin typeface="Montserrat"/>
              </a:rPr>
              <a:t> -Optimalisasi Performa</a:t>
            </a:r>
          </a:p>
          <a:p>
            <a:pPr>
              <a:lnSpc>
                <a:spcPts val="3823"/>
              </a:lnSpc>
            </a:pPr>
            <a:r>
              <a:rPr lang="en-US" sz="2549">
                <a:solidFill>
                  <a:srgbClr val="000000"/>
                </a:solidFill>
                <a:latin typeface="Montserrat"/>
              </a:rPr>
              <a:t>  -Penjaminan Kualitas</a:t>
            </a:r>
          </a:p>
          <a:p>
            <a:pPr>
              <a:lnSpc>
                <a:spcPts val="3823"/>
              </a:lnSpc>
            </a:pPr>
            <a:r>
              <a:rPr lang="en-US" sz="2549">
                <a:solidFill>
                  <a:srgbClr val="000000"/>
                </a:solidFill>
                <a:latin typeface="Montserrat"/>
              </a:rPr>
              <a:t>  -Pemantauan Efisiensi</a:t>
            </a:r>
          </a:p>
          <a:p>
            <a:pPr>
              <a:lnSpc>
                <a:spcPts val="3823"/>
              </a:lnSpc>
            </a:pPr>
            <a:r>
              <a:rPr lang="en-US" sz="2549">
                <a:solidFill>
                  <a:srgbClr val="000000"/>
                </a:solidFill>
                <a:latin typeface="Montserrat"/>
              </a:rPr>
              <a:t>  -Pengambilan Keputusan yang Informatif</a:t>
            </a:r>
          </a:p>
          <a:p>
            <a:pPr>
              <a:lnSpc>
                <a:spcPts val="382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10415" y="603186"/>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39965" y="2561835"/>
            <a:ext cx="4998768" cy="2853478"/>
            <a:chOff x="0" y="0"/>
            <a:chExt cx="1316548" cy="751533"/>
          </a:xfrm>
        </p:grpSpPr>
        <p:sp>
          <p:nvSpPr>
            <p:cNvPr name="Freeform 6" id="6"/>
            <p:cNvSpPr/>
            <p:nvPr/>
          </p:nvSpPr>
          <p:spPr>
            <a:xfrm flipH="false" flipV="false" rot="0">
              <a:off x="0" y="0"/>
              <a:ext cx="1316548" cy="751533"/>
            </a:xfrm>
            <a:custGeom>
              <a:avLst/>
              <a:gdLst/>
              <a:ahLst/>
              <a:cxnLst/>
              <a:rect r="r" b="b" t="t" l="l"/>
              <a:pathLst>
                <a:path h="751533" w="1316548">
                  <a:moveTo>
                    <a:pt x="78406" y="0"/>
                  </a:moveTo>
                  <a:lnTo>
                    <a:pt x="1238142" y="0"/>
                  </a:lnTo>
                  <a:cubicBezTo>
                    <a:pt x="1281444" y="0"/>
                    <a:pt x="1316548" y="35104"/>
                    <a:pt x="1316548" y="78406"/>
                  </a:cubicBezTo>
                  <a:lnTo>
                    <a:pt x="1316548" y="673127"/>
                  </a:lnTo>
                  <a:cubicBezTo>
                    <a:pt x="1316548" y="716430"/>
                    <a:pt x="1281444" y="751533"/>
                    <a:pt x="1238142" y="751533"/>
                  </a:cubicBezTo>
                  <a:lnTo>
                    <a:pt x="78406" y="751533"/>
                  </a:lnTo>
                  <a:cubicBezTo>
                    <a:pt x="57612" y="751533"/>
                    <a:pt x="37669" y="743273"/>
                    <a:pt x="22965" y="728569"/>
                  </a:cubicBezTo>
                  <a:cubicBezTo>
                    <a:pt x="8261" y="713865"/>
                    <a:pt x="0" y="693922"/>
                    <a:pt x="0" y="673127"/>
                  </a:cubicBezTo>
                  <a:lnTo>
                    <a:pt x="0" y="78406"/>
                  </a:lnTo>
                  <a:cubicBezTo>
                    <a:pt x="0" y="35104"/>
                    <a:pt x="35104" y="0"/>
                    <a:pt x="78406" y="0"/>
                  </a:cubicBezTo>
                  <a:close/>
                </a:path>
              </a:pathLst>
            </a:custGeom>
            <a:solidFill>
              <a:srgbClr val="D9D9D9">
                <a:alpha val="69804"/>
              </a:srgbClr>
            </a:solidFill>
          </p:spPr>
        </p:sp>
        <p:sp>
          <p:nvSpPr>
            <p:cNvPr name="TextBox 7" id="7"/>
            <p:cNvSpPr txBox="true"/>
            <p:nvPr/>
          </p:nvSpPr>
          <p:spPr>
            <a:xfrm>
              <a:off x="0" y="-38100"/>
              <a:ext cx="1316548" cy="789633"/>
            </a:xfrm>
            <a:prstGeom prst="rect">
              <a:avLst/>
            </a:prstGeom>
          </p:spPr>
          <p:txBody>
            <a:bodyPr anchor="ctr" rtlCol="false" tIns="50800" lIns="50800" bIns="50800" rIns="50800"/>
            <a:lstStyle/>
            <a:p>
              <a:pPr algn="ctr">
                <a:lnSpc>
                  <a:spcPts val="2213"/>
                </a:lnSpc>
              </a:pPr>
            </a:p>
          </p:txBody>
        </p:sp>
      </p:grpSp>
      <p:grpSp>
        <p:nvGrpSpPr>
          <p:cNvPr name="Group 8" id="8"/>
          <p:cNvGrpSpPr/>
          <p:nvPr/>
        </p:nvGrpSpPr>
        <p:grpSpPr>
          <a:xfrm rot="0">
            <a:off x="10033612" y="2561835"/>
            <a:ext cx="4998768" cy="2853478"/>
            <a:chOff x="0" y="0"/>
            <a:chExt cx="1316548" cy="751533"/>
          </a:xfrm>
        </p:grpSpPr>
        <p:sp>
          <p:nvSpPr>
            <p:cNvPr name="Freeform 9" id="9"/>
            <p:cNvSpPr/>
            <p:nvPr/>
          </p:nvSpPr>
          <p:spPr>
            <a:xfrm flipH="false" flipV="false" rot="0">
              <a:off x="0" y="0"/>
              <a:ext cx="1316548" cy="751533"/>
            </a:xfrm>
            <a:custGeom>
              <a:avLst/>
              <a:gdLst/>
              <a:ahLst/>
              <a:cxnLst/>
              <a:rect r="r" b="b" t="t" l="l"/>
              <a:pathLst>
                <a:path h="751533" w="1316548">
                  <a:moveTo>
                    <a:pt x="78987" y="0"/>
                  </a:moveTo>
                  <a:lnTo>
                    <a:pt x="1237561" y="0"/>
                  </a:lnTo>
                  <a:cubicBezTo>
                    <a:pt x="1258509" y="0"/>
                    <a:pt x="1278600" y="8322"/>
                    <a:pt x="1293413" y="23135"/>
                  </a:cubicBezTo>
                  <a:cubicBezTo>
                    <a:pt x="1308226" y="37948"/>
                    <a:pt x="1316548" y="58038"/>
                    <a:pt x="1316548" y="78987"/>
                  </a:cubicBezTo>
                  <a:lnTo>
                    <a:pt x="1316548" y="672546"/>
                  </a:lnTo>
                  <a:cubicBezTo>
                    <a:pt x="1316548" y="716170"/>
                    <a:pt x="1281184" y="751533"/>
                    <a:pt x="1237561" y="751533"/>
                  </a:cubicBezTo>
                  <a:lnTo>
                    <a:pt x="78987" y="751533"/>
                  </a:lnTo>
                  <a:cubicBezTo>
                    <a:pt x="58038" y="751533"/>
                    <a:pt x="37948" y="743212"/>
                    <a:pt x="23135" y="728399"/>
                  </a:cubicBezTo>
                  <a:cubicBezTo>
                    <a:pt x="8322" y="713586"/>
                    <a:pt x="0" y="693495"/>
                    <a:pt x="0" y="672546"/>
                  </a:cubicBezTo>
                  <a:lnTo>
                    <a:pt x="0" y="78987"/>
                  </a:lnTo>
                  <a:cubicBezTo>
                    <a:pt x="0" y="58038"/>
                    <a:pt x="8322" y="37948"/>
                    <a:pt x="23135" y="23135"/>
                  </a:cubicBezTo>
                  <a:cubicBezTo>
                    <a:pt x="37948" y="8322"/>
                    <a:pt x="58038" y="0"/>
                    <a:pt x="78987" y="0"/>
                  </a:cubicBezTo>
                  <a:close/>
                </a:path>
              </a:pathLst>
            </a:custGeom>
            <a:gradFill rotWithShape="true">
              <a:gsLst>
                <a:gs pos="0">
                  <a:srgbClr val="004AAD">
                    <a:alpha val="100000"/>
                  </a:srgbClr>
                </a:gs>
                <a:gs pos="100000">
                  <a:srgbClr val="CB6CE6">
                    <a:alpha val="100000"/>
                  </a:srgbClr>
                </a:gs>
              </a:gsLst>
              <a:lin ang="0"/>
            </a:gradFill>
          </p:spPr>
        </p:sp>
        <p:sp>
          <p:nvSpPr>
            <p:cNvPr name="TextBox 10" id="10"/>
            <p:cNvSpPr txBox="true"/>
            <p:nvPr/>
          </p:nvSpPr>
          <p:spPr>
            <a:xfrm>
              <a:off x="0" y="-38100"/>
              <a:ext cx="1316548" cy="789633"/>
            </a:xfrm>
            <a:prstGeom prst="rect">
              <a:avLst/>
            </a:prstGeom>
          </p:spPr>
          <p:txBody>
            <a:bodyPr anchor="ctr" rtlCol="false" tIns="50800" lIns="50800" bIns="50800" rIns="50800"/>
            <a:lstStyle/>
            <a:p>
              <a:pPr algn="ctr">
                <a:lnSpc>
                  <a:spcPts val="2213"/>
                </a:lnSpc>
              </a:pPr>
            </a:p>
          </p:txBody>
        </p:sp>
      </p:grpSp>
      <p:grpSp>
        <p:nvGrpSpPr>
          <p:cNvPr name="Group 11" id="11"/>
          <p:cNvGrpSpPr/>
          <p:nvPr/>
        </p:nvGrpSpPr>
        <p:grpSpPr>
          <a:xfrm rot="0">
            <a:off x="10033612" y="6404822"/>
            <a:ext cx="4998768" cy="2853478"/>
            <a:chOff x="0" y="0"/>
            <a:chExt cx="1316548" cy="751533"/>
          </a:xfrm>
        </p:grpSpPr>
        <p:sp>
          <p:nvSpPr>
            <p:cNvPr name="Freeform 12" id="12"/>
            <p:cNvSpPr/>
            <p:nvPr/>
          </p:nvSpPr>
          <p:spPr>
            <a:xfrm flipH="false" flipV="false" rot="0">
              <a:off x="0" y="0"/>
              <a:ext cx="1316548" cy="751533"/>
            </a:xfrm>
            <a:custGeom>
              <a:avLst/>
              <a:gdLst/>
              <a:ahLst/>
              <a:cxnLst/>
              <a:rect r="r" b="b" t="t" l="l"/>
              <a:pathLst>
                <a:path h="751533" w="1316548">
                  <a:moveTo>
                    <a:pt x="78987" y="0"/>
                  </a:moveTo>
                  <a:lnTo>
                    <a:pt x="1237561" y="0"/>
                  </a:lnTo>
                  <a:cubicBezTo>
                    <a:pt x="1258509" y="0"/>
                    <a:pt x="1278600" y="8322"/>
                    <a:pt x="1293413" y="23135"/>
                  </a:cubicBezTo>
                  <a:cubicBezTo>
                    <a:pt x="1308226" y="37948"/>
                    <a:pt x="1316548" y="58038"/>
                    <a:pt x="1316548" y="78987"/>
                  </a:cubicBezTo>
                  <a:lnTo>
                    <a:pt x="1316548" y="672546"/>
                  </a:lnTo>
                  <a:cubicBezTo>
                    <a:pt x="1316548" y="716170"/>
                    <a:pt x="1281184" y="751533"/>
                    <a:pt x="1237561" y="751533"/>
                  </a:cubicBezTo>
                  <a:lnTo>
                    <a:pt x="78987" y="751533"/>
                  </a:lnTo>
                  <a:cubicBezTo>
                    <a:pt x="58038" y="751533"/>
                    <a:pt x="37948" y="743212"/>
                    <a:pt x="23135" y="728399"/>
                  </a:cubicBezTo>
                  <a:cubicBezTo>
                    <a:pt x="8322" y="713586"/>
                    <a:pt x="0" y="693495"/>
                    <a:pt x="0" y="672546"/>
                  </a:cubicBezTo>
                  <a:lnTo>
                    <a:pt x="0" y="78987"/>
                  </a:lnTo>
                  <a:cubicBezTo>
                    <a:pt x="0" y="58038"/>
                    <a:pt x="8322" y="37948"/>
                    <a:pt x="23135" y="23135"/>
                  </a:cubicBezTo>
                  <a:cubicBezTo>
                    <a:pt x="37948" y="8322"/>
                    <a:pt x="58038" y="0"/>
                    <a:pt x="78987" y="0"/>
                  </a:cubicBezTo>
                  <a:close/>
                </a:path>
              </a:pathLst>
            </a:custGeom>
            <a:solidFill>
              <a:srgbClr val="D9D9D9">
                <a:alpha val="69804"/>
              </a:srgbClr>
            </a:solidFill>
          </p:spPr>
        </p:sp>
        <p:sp>
          <p:nvSpPr>
            <p:cNvPr name="TextBox 13" id="13"/>
            <p:cNvSpPr txBox="true"/>
            <p:nvPr/>
          </p:nvSpPr>
          <p:spPr>
            <a:xfrm>
              <a:off x="0" y="-38100"/>
              <a:ext cx="1316548" cy="789633"/>
            </a:xfrm>
            <a:prstGeom prst="rect">
              <a:avLst/>
            </a:prstGeom>
          </p:spPr>
          <p:txBody>
            <a:bodyPr anchor="ctr" rtlCol="false" tIns="50800" lIns="50800" bIns="50800" rIns="50800"/>
            <a:lstStyle/>
            <a:p>
              <a:pPr algn="ctr">
                <a:lnSpc>
                  <a:spcPts val="2213"/>
                </a:lnSpc>
              </a:pPr>
            </a:p>
          </p:txBody>
        </p:sp>
      </p:grpSp>
      <p:sp>
        <p:nvSpPr>
          <p:cNvPr name="TextBox 14" id="14"/>
          <p:cNvSpPr txBox="true"/>
          <p:nvPr/>
        </p:nvSpPr>
        <p:spPr>
          <a:xfrm rot="0">
            <a:off x="15781181" y="1110846"/>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Freeform 15" id="15"/>
          <p:cNvSpPr/>
          <p:nvPr/>
        </p:nvSpPr>
        <p:spPr>
          <a:xfrm flipH="false" flipV="false" rot="0">
            <a:off x="942559" y="1028700"/>
            <a:ext cx="1180518" cy="365961"/>
          </a:xfrm>
          <a:custGeom>
            <a:avLst/>
            <a:gdLst/>
            <a:ahLst/>
            <a:cxnLst/>
            <a:rect r="r" b="b" t="t" l="l"/>
            <a:pathLst>
              <a:path h="365961" w="1180518">
                <a:moveTo>
                  <a:pt x="0" y="0"/>
                </a:moveTo>
                <a:lnTo>
                  <a:pt x="1180519" y="0"/>
                </a:lnTo>
                <a:lnTo>
                  <a:pt x="1180519"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2639965" y="3942008"/>
            <a:ext cx="4998768" cy="1326388"/>
          </a:xfrm>
          <a:prstGeom prst="rect">
            <a:avLst/>
          </a:prstGeom>
        </p:spPr>
        <p:txBody>
          <a:bodyPr anchor="t" rtlCol="false" tIns="0" lIns="0" bIns="0" rIns="0">
            <a:spAutoFit/>
          </a:bodyPr>
          <a:lstStyle/>
          <a:p>
            <a:pPr>
              <a:lnSpc>
                <a:spcPts val="2154"/>
              </a:lnSpc>
            </a:pPr>
            <a:r>
              <a:rPr lang="en-US" sz="1436">
                <a:solidFill>
                  <a:srgbClr val="000000"/>
                </a:solidFill>
                <a:latin typeface="Montserrat"/>
              </a:rPr>
              <a:t>Dengan melakukan evaluasi, kita dapat mengidentifikasi area-area di mana performa sistem komputer dapat ditingkatkan, sehingga dapat beroperasi dengan lebih efisien.</a:t>
            </a:r>
          </a:p>
          <a:p>
            <a:pPr algn="ctr">
              <a:lnSpc>
                <a:spcPts val="2154"/>
              </a:lnSpc>
            </a:pPr>
          </a:p>
        </p:txBody>
      </p:sp>
      <p:sp>
        <p:nvSpPr>
          <p:cNvPr name="TextBox 17" id="17"/>
          <p:cNvSpPr txBox="true"/>
          <p:nvPr/>
        </p:nvSpPr>
        <p:spPr>
          <a:xfrm rot="0">
            <a:off x="3195478" y="2978445"/>
            <a:ext cx="3284960" cy="815340"/>
          </a:xfrm>
          <a:prstGeom prst="rect">
            <a:avLst/>
          </a:prstGeom>
        </p:spPr>
        <p:txBody>
          <a:bodyPr anchor="t" rtlCol="false" tIns="0" lIns="0" bIns="0" rIns="0">
            <a:spAutoFit/>
          </a:bodyPr>
          <a:lstStyle/>
          <a:p>
            <a:pPr algn="ctr">
              <a:lnSpc>
                <a:spcPts val="3359"/>
              </a:lnSpc>
            </a:pPr>
            <a:r>
              <a:rPr lang="en-US" sz="2400">
                <a:solidFill>
                  <a:srgbClr val="000000"/>
                </a:solidFill>
                <a:latin typeface="Montserrat Bold"/>
              </a:rPr>
              <a:t>OPTIMALISASI PERFORMA</a:t>
            </a:r>
          </a:p>
        </p:txBody>
      </p:sp>
      <p:sp>
        <p:nvSpPr>
          <p:cNvPr name="TextBox 18" id="18"/>
          <p:cNvSpPr txBox="true"/>
          <p:nvPr/>
        </p:nvSpPr>
        <p:spPr>
          <a:xfrm rot="0">
            <a:off x="10033612" y="3942008"/>
            <a:ext cx="4555843" cy="1593500"/>
          </a:xfrm>
          <a:prstGeom prst="rect">
            <a:avLst/>
          </a:prstGeom>
        </p:spPr>
        <p:txBody>
          <a:bodyPr anchor="t" rtlCol="false" tIns="0" lIns="0" bIns="0" rIns="0">
            <a:spAutoFit/>
          </a:bodyPr>
          <a:lstStyle/>
          <a:p>
            <a:pPr algn="ctr">
              <a:lnSpc>
                <a:spcPts val="2535"/>
              </a:lnSpc>
            </a:pPr>
            <a:r>
              <a:rPr lang="en-US" sz="1690">
                <a:solidFill>
                  <a:srgbClr val="FFFFFF"/>
                </a:solidFill>
                <a:latin typeface="Montserrat"/>
              </a:rPr>
              <a:t>membantu memastikan bahwa sistem komputer memenuhi standar kualitas yang ditetapkan, termasuk keandalan, keamanan, dan ketersediaan.</a:t>
            </a:r>
          </a:p>
          <a:p>
            <a:pPr algn="ctr">
              <a:lnSpc>
                <a:spcPts val="2535"/>
              </a:lnSpc>
            </a:pPr>
          </a:p>
        </p:txBody>
      </p:sp>
      <p:sp>
        <p:nvSpPr>
          <p:cNvPr name="TextBox 19" id="19"/>
          <p:cNvSpPr txBox="true"/>
          <p:nvPr/>
        </p:nvSpPr>
        <p:spPr>
          <a:xfrm rot="0">
            <a:off x="7502057" y="6668264"/>
            <a:ext cx="3284960" cy="396174"/>
          </a:xfrm>
          <a:prstGeom prst="rect">
            <a:avLst/>
          </a:prstGeom>
        </p:spPr>
        <p:txBody>
          <a:bodyPr anchor="t" rtlCol="false" tIns="0" lIns="0" bIns="0" rIns="0">
            <a:spAutoFit/>
          </a:bodyPr>
          <a:lstStyle/>
          <a:p>
            <a:pPr algn="ctr">
              <a:lnSpc>
                <a:spcPts val="3359"/>
              </a:lnSpc>
            </a:pPr>
            <a:r>
              <a:rPr lang="en-US" sz="2400">
                <a:solidFill>
                  <a:srgbClr val="FFFFFF"/>
                </a:solidFill>
                <a:latin typeface="Montserrat Bold"/>
              </a:rPr>
              <a:t>ASPEK 02</a:t>
            </a:r>
          </a:p>
        </p:txBody>
      </p:sp>
      <p:sp>
        <p:nvSpPr>
          <p:cNvPr name="TextBox 20" id="20"/>
          <p:cNvSpPr txBox="true"/>
          <p:nvPr/>
        </p:nvSpPr>
        <p:spPr>
          <a:xfrm rot="0">
            <a:off x="10000884" y="7983961"/>
            <a:ext cx="4998768" cy="1360264"/>
          </a:xfrm>
          <a:prstGeom prst="rect">
            <a:avLst/>
          </a:prstGeom>
        </p:spPr>
        <p:txBody>
          <a:bodyPr anchor="t" rtlCol="false" tIns="0" lIns="0" bIns="0" rIns="0">
            <a:spAutoFit/>
          </a:bodyPr>
          <a:lstStyle/>
          <a:p>
            <a:pPr algn="ctr">
              <a:lnSpc>
                <a:spcPts val="2153"/>
              </a:lnSpc>
            </a:pPr>
            <a:r>
              <a:rPr lang="en-US" sz="1435">
                <a:solidFill>
                  <a:srgbClr val="000000"/>
                </a:solidFill>
                <a:latin typeface="Montserrat"/>
              </a:rPr>
              <a:t>Hasil evaluasi memberikan data yang diperlukan untuk pengambilan keputusan yang tepat terkait dengan upgrade, perbaikan, atau penggantian perangkat keras atau perangkat lunak.</a:t>
            </a:r>
          </a:p>
          <a:p>
            <a:pPr algn="ctr">
              <a:lnSpc>
                <a:spcPts val="2153"/>
              </a:lnSpc>
            </a:pPr>
          </a:p>
        </p:txBody>
      </p:sp>
      <p:sp>
        <p:nvSpPr>
          <p:cNvPr name="TextBox 21" id="21"/>
          <p:cNvSpPr txBox="true"/>
          <p:nvPr/>
        </p:nvSpPr>
        <p:spPr>
          <a:xfrm rot="0">
            <a:off x="10610053" y="6788778"/>
            <a:ext cx="3780429" cy="1042783"/>
          </a:xfrm>
          <a:prstGeom prst="rect">
            <a:avLst/>
          </a:prstGeom>
        </p:spPr>
        <p:txBody>
          <a:bodyPr anchor="t" rtlCol="false" tIns="0" lIns="0" bIns="0" rIns="0">
            <a:spAutoFit/>
          </a:bodyPr>
          <a:lstStyle/>
          <a:p>
            <a:pPr algn="ctr">
              <a:lnSpc>
                <a:spcPts val="2821"/>
              </a:lnSpc>
            </a:pPr>
            <a:r>
              <a:rPr lang="en-US" sz="2015">
                <a:solidFill>
                  <a:srgbClr val="000000"/>
                </a:solidFill>
                <a:latin typeface="Montserrat Bold"/>
              </a:rPr>
              <a:t>PENGAMBILAN KEPUTUSAN YANG INFORMATIF</a:t>
            </a:r>
          </a:p>
        </p:txBody>
      </p:sp>
      <p:grpSp>
        <p:nvGrpSpPr>
          <p:cNvPr name="Group 22" id="22"/>
          <p:cNvGrpSpPr/>
          <p:nvPr/>
        </p:nvGrpSpPr>
        <p:grpSpPr>
          <a:xfrm rot="0">
            <a:off x="3871854" y="1928088"/>
            <a:ext cx="1267494" cy="126749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2639965" y="6404822"/>
            <a:ext cx="4998768" cy="2853478"/>
            <a:chOff x="0" y="0"/>
            <a:chExt cx="1316548" cy="751533"/>
          </a:xfrm>
        </p:grpSpPr>
        <p:sp>
          <p:nvSpPr>
            <p:cNvPr name="Freeform 26" id="26"/>
            <p:cNvSpPr/>
            <p:nvPr/>
          </p:nvSpPr>
          <p:spPr>
            <a:xfrm flipH="false" flipV="false" rot="0">
              <a:off x="0" y="0"/>
              <a:ext cx="1316548" cy="751533"/>
            </a:xfrm>
            <a:custGeom>
              <a:avLst/>
              <a:gdLst/>
              <a:ahLst/>
              <a:cxnLst/>
              <a:rect r="r" b="b" t="t" l="l"/>
              <a:pathLst>
                <a:path h="751533" w="1316548">
                  <a:moveTo>
                    <a:pt x="78987" y="0"/>
                  </a:moveTo>
                  <a:lnTo>
                    <a:pt x="1237561" y="0"/>
                  </a:lnTo>
                  <a:cubicBezTo>
                    <a:pt x="1258509" y="0"/>
                    <a:pt x="1278600" y="8322"/>
                    <a:pt x="1293413" y="23135"/>
                  </a:cubicBezTo>
                  <a:cubicBezTo>
                    <a:pt x="1308226" y="37948"/>
                    <a:pt x="1316548" y="58038"/>
                    <a:pt x="1316548" y="78987"/>
                  </a:cubicBezTo>
                  <a:lnTo>
                    <a:pt x="1316548" y="672546"/>
                  </a:lnTo>
                  <a:cubicBezTo>
                    <a:pt x="1316548" y="716170"/>
                    <a:pt x="1281184" y="751533"/>
                    <a:pt x="1237561" y="751533"/>
                  </a:cubicBezTo>
                  <a:lnTo>
                    <a:pt x="78987" y="751533"/>
                  </a:lnTo>
                  <a:cubicBezTo>
                    <a:pt x="58038" y="751533"/>
                    <a:pt x="37948" y="743212"/>
                    <a:pt x="23135" y="728399"/>
                  </a:cubicBezTo>
                  <a:cubicBezTo>
                    <a:pt x="8322" y="713586"/>
                    <a:pt x="0" y="693495"/>
                    <a:pt x="0" y="672546"/>
                  </a:cubicBezTo>
                  <a:lnTo>
                    <a:pt x="0" y="78987"/>
                  </a:lnTo>
                  <a:cubicBezTo>
                    <a:pt x="0" y="58038"/>
                    <a:pt x="8322" y="37948"/>
                    <a:pt x="23135" y="23135"/>
                  </a:cubicBezTo>
                  <a:cubicBezTo>
                    <a:pt x="37948" y="8322"/>
                    <a:pt x="58038" y="0"/>
                    <a:pt x="78987" y="0"/>
                  </a:cubicBezTo>
                  <a:close/>
                </a:path>
              </a:pathLst>
            </a:custGeom>
            <a:gradFill rotWithShape="true">
              <a:gsLst>
                <a:gs pos="0">
                  <a:srgbClr val="004AAD">
                    <a:alpha val="100000"/>
                  </a:srgbClr>
                </a:gs>
                <a:gs pos="100000">
                  <a:srgbClr val="CB6CE6">
                    <a:alpha val="100000"/>
                  </a:srgbClr>
                </a:gs>
              </a:gsLst>
              <a:lin ang="0"/>
            </a:gradFill>
          </p:spPr>
        </p:sp>
        <p:sp>
          <p:nvSpPr>
            <p:cNvPr name="TextBox 27" id="27"/>
            <p:cNvSpPr txBox="true"/>
            <p:nvPr/>
          </p:nvSpPr>
          <p:spPr>
            <a:xfrm>
              <a:off x="0" y="-38100"/>
              <a:ext cx="1316548" cy="789633"/>
            </a:xfrm>
            <a:prstGeom prst="rect">
              <a:avLst/>
            </a:prstGeom>
          </p:spPr>
          <p:txBody>
            <a:bodyPr anchor="ctr" rtlCol="false" tIns="50800" lIns="50800" bIns="50800" rIns="50800"/>
            <a:lstStyle/>
            <a:p>
              <a:pPr algn="ctr">
                <a:lnSpc>
                  <a:spcPts val="2213"/>
                </a:lnSpc>
              </a:pPr>
            </a:p>
          </p:txBody>
        </p:sp>
      </p:grpSp>
      <p:sp>
        <p:nvSpPr>
          <p:cNvPr name="TextBox 28" id="28"/>
          <p:cNvSpPr txBox="true"/>
          <p:nvPr/>
        </p:nvSpPr>
        <p:spPr>
          <a:xfrm rot="0">
            <a:off x="2591776" y="7626479"/>
            <a:ext cx="5095145" cy="1709766"/>
          </a:xfrm>
          <a:prstGeom prst="rect">
            <a:avLst/>
          </a:prstGeom>
        </p:spPr>
        <p:txBody>
          <a:bodyPr anchor="t" rtlCol="false" tIns="0" lIns="0" bIns="0" rIns="0">
            <a:spAutoFit/>
          </a:bodyPr>
          <a:lstStyle/>
          <a:p>
            <a:pPr algn="ctr">
              <a:lnSpc>
                <a:spcPts val="2710"/>
              </a:lnSpc>
            </a:pPr>
            <a:r>
              <a:rPr lang="en-US" sz="1807">
                <a:solidFill>
                  <a:srgbClr val="FFFFFF"/>
                </a:solidFill>
                <a:latin typeface="Montserrat"/>
              </a:rPr>
              <a:t>membantu dalam memantau dan meningkatkan efisiensi penggunaan sumber daya, seperti energi dan kapasitas pemrosesan.</a:t>
            </a:r>
          </a:p>
          <a:p>
            <a:pPr algn="ctr">
              <a:lnSpc>
                <a:spcPts val="2710"/>
              </a:lnSpc>
            </a:pPr>
          </a:p>
        </p:txBody>
      </p:sp>
      <p:sp>
        <p:nvSpPr>
          <p:cNvPr name="TextBox 29" id="29"/>
          <p:cNvSpPr txBox="true"/>
          <p:nvPr/>
        </p:nvSpPr>
        <p:spPr>
          <a:xfrm rot="0">
            <a:off x="10610053" y="2947899"/>
            <a:ext cx="3780429" cy="845886"/>
          </a:xfrm>
          <a:prstGeom prst="rect">
            <a:avLst/>
          </a:prstGeom>
        </p:spPr>
        <p:txBody>
          <a:bodyPr anchor="t" rtlCol="false" tIns="0" lIns="0" bIns="0" rIns="0">
            <a:spAutoFit/>
          </a:bodyPr>
          <a:lstStyle/>
          <a:p>
            <a:pPr algn="ctr">
              <a:lnSpc>
                <a:spcPts val="3492"/>
              </a:lnSpc>
            </a:pPr>
            <a:r>
              <a:rPr lang="en-US" sz="2494">
                <a:solidFill>
                  <a:srgbClr val="000000"/>
                </a:solidFill>
                <a:latin typeface="Montserrat Bold"/>
              </a:rPr>
              <a:t>PENJAMINAN KUALITAS</a:t>
            </a:r>
          </a:p>
        </p:txBody>
      </p:sp>
      <p:sp>
        <p:nvSpPr>
          <p:cNvPr name="TextBox 30" id="30"/>
          <p:cNvSpPr txBox="true"/>
          <p:nvPr/>
        </p:nvSpPr>
        <p:spPr>
          <a:xfrm rot="0">
            <a:off x="3195478" y="6668264"/>
            <a:ext cx="3284960" cy="815340"/>
          </a:xfrm>
          <a:prstGeom prst="rect">
            <a:avLst/>
          </a:prstGeom>
        </p:spPr>
        <p:txBody>
          <a:bodyPr anchor="t" rtlCol="false" tIns="0" lIns="0" bIns="0" rIns="0">
            <a:spAutoFit/>
          </a:bodyPr>
          <a:lstStyle/>
          <a:p>
            <a:pPr algn="ctr">
              <a:lnSpc>
                <a:spcPts val="3359"/>
              </a:lnSpc>
            </a:pPr>
            <a:r>
              <a:rPr lang="en-US" sz="2400">
                <a:solidFill>
                  <a:srgbClr val="000000"/>
                </a:solidFill>
                <a:latin typeface="Montserrat Bold"/>
              </a:rPr>
              <a:t>PEMANTAUAN EFISIENSI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90753" y="-231347"/>
            <a:ext cx="10749694" cy="107496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28700" y="1500675"/>
            <a:ext cx="7691817" cy="766177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1930" t="0" r="-37493"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8" id="8"/>
          <p:cNvSpPr txBox="true"/>
          <p:nvPr/>
        </p:nvSpPr>
        <p:spPr>
          <a:xfrm rot="0">
            <a:off x="9144000" y="869251"/>
            <a:ext cx="8350075" cy="2125260"/>
          </a:xfrm>
          <a:prstGeom prst="rect">
            <a:avLst/>
          </a:prstGeom>
        </p:spPr>
        <p:txBody>
          <a:bodyPr anchor="t" rtlCol="false" tIns="0" lIns="0" bIns="0" rIns="0">
            <a:spAutoFit/>
          </a:bodyPr>
          <a:lstStyle/>
          <a:p>
            <a:pPr>
              <a:lnSpc>
                <a:spcPts val="5464"/>
              </a:lnSpc>
            </a:pPr>
            <a:r>
              <a:rPr lang="en-US" sz="5154">
                <a:solidFill>
                  <a:srgbClr val="000000"/>
                </a:solidFill>
                <a:latin typeface="Poppins Bold"/>
              </a:rPr>
              <a:t>ASPEK-ASPEK EVALUASI KOMPUTER</a:t>
            </a:r>
          </a:p>
          <a:p>
            <a:pPr>
              <a:lnSpc>
                <a:spcPts val="5464"/>
              </a:lnSpc>
            </a:pPr>
          </a:p>
        </p:txBody>
      </p:sp>
      <p:grpSp>
        <p:nvGrpSpPr>
          <p:cNvPr name="Group 9" id="9"/>
          <p:cNvGrpSpPr/>
          <p:nvPr/>
        </p:nvGrpSpPr>
        <p:grpSpPr>
          <a:xfrm rot="0">
            <a:off x="8227090" y="866928"/>
            <a:ext cx="1267494" cy="12674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1028700"/>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9669610" y="8192812"/>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03</a:t>
            </a:r>
          </a:p>
        </p:txBody>
      </p:sp>
      <p:grpSp>
        <p:nvGrpSpPr>
          <p:cNvPr name="Group 14" id="14"/>
          <p:cNvGrpSpPr/>
          <p:nvPr/>
        </p:nvGrpSpPr>
        <p:grpSpPr>
          <a:xfrm rot="0">
            <a:off x="8733392" y="2762506"/>
            <a:ext cx="1522385" cy="1441699"/>
            <a:chOff x="0" y="0"/>
            <a:chExt cx="831893" cy="787802"/>
          </a:xfrm>
        </p:grpSpPr>
        <p:sp>
          <p:nvSpPr>
            <p:cNvPr name="Freeform 15" id="15"/>
            <p:cNvSpPr/>
            <p:nvPr/>
          </p:nvSpPr>
          <p:spPr>
            <a:xfrm flipH="false" flipV="false" rot="0">
              <a:off x="0" y="0"/>
              <a:ext cx="831893" cy="787802"/>
            </a:xfrm>
            <a:custGeom>
              <a:avLst/>
              <a:gdLst/>
              <a:ahLst/>
              <a:cxnLst/>
              <a:rect r="r" b="b" t="t" l="l"/>
              <a:pathLst>
                <a:path h="787802" w="831893">
                  <a:moveTo>
                    <a:pt x="106793" y="0"/>
                  </a:moveTo>
                  <a:lnTo>
                    <a:pt x="725099" y="0"/>
                  </a:lnTo>
                  <a:cubicBezTo>
                    <a:pt x="784080" y="0"/>
                    <a:pt x="831893" y="47813"/>
                    <a:pt x="831893" y="106793"/>
                  </a:cubicBezTo>
                  <a:lnTo>
                    <a:pt x="831893" y="681009"/>
                  </a:lnTo>
                  <a:cubicBezTo>
                    <a:pt x="831893" y="709333"/>
                    <a:pt x="820641" y="736496"/>
                    <a:pt x="800614" y="756523"/>
                  </a:cubicBezTo>
                  <a:cubicBezTo>
                    <a:pt x="780586" y="776551"/>
                    <a:pt x="753423" y="787802"/>
                    <a:pt x="725099" y="787802"/>
                  </a:cubicBezTo>
                  <a:lnTo>
                    <a:pt x="106793" y="787802"/>
                  </a:lnTo>
                  <a:cubicBezTo>
                    <a:pt x="78470" y="787802"/>
                    <a:pt x="51307" y="776551"/>
                    <a:pt x="31279" y="756523"/>
                  </a:cubicBezTo>
                  <a:cubicBezTo>
                    <a:pt x="11251" y="736496"/>
                    <a:pt x="0" y="709333"/>
                    <a:pt x="0" y="681009"/>
                  </a:cubicBezTo>
                  <a:lnTo>
                    <a:pt x="0" y="106793"/>
                  </a:lnTo>
                  <a:cubicBezTo>
                    <a:pt x="0" y="78470"/>
                    <a:pt x="11251" y="51307"/>
                    <a:pt x="31279" y="31279"/>
                  </a:cubicBezTo>
                  <a:cubicBezTo>
                    <a:pt x="51307" y="11251"/>
                    <a:pt x="78470" y="0"/>
                    <a:pt x="106793"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16" id="16"/>
            <p:cNvSpPr txBox="true"/>
            <p:nvPr/>
          </p:nvSpPr>
          <p:spPr>
            <a:xfrm>
              <a:off x="0" y="0"/>
              <a:ext cx="831893" cy="787802"/>
            </a:xfrm>
            <a:prstGeom prst="rect">
              <a:avLst/>
            </a:prstGeom>
          </p:spPr>
          <p:txBody>
            <a:bodyPr anchor="ctr" rtlCol="false" tIns="50800" lIns="50800" bIns="50800" rIns="50800"/>
            <a:lstStyle/>
            <a:p>
              <a:pPr algn="ctr">
                <a:lnSpc>
                  <a:spcPts val="2160"/>
                </a:lnSpc>
              </a:pPr>
            </a:p>
          </p:txBody>
        </p:sp>
      </p:grpSp>
      <p:sp>
        <p:nvSpPr>
          <p:cNvPr name="TextBox 17" id="17"/>
          <p:cNvSpPr txBox="true"/>
          <p:nvPr/>
        </p:nvSpPr>
        <p:spPr>
          <a:xfrm rot="0">
            <a:off x="9687901" y="6414383"/>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18" id="18"/>
          <p:cNvSpPr txBox="true"/>
          <p:nvPr/>
        </p:nvSpPr>
        <p:spPr>
          <a:xfrm rot="0">
            <a:off x="9673763" y="8467198"/>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19" id="19"/>
          <p:cNvSpPr txBox="true"/>
          <p:nvPr/>
        </p:nvSpPr>
        <p:spPr>
          <a:xfrm rot="0">
            <a:off x="10269685" y="7305816"/>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20" id="20"/>
          <p:cNvSpPr txBox="true"/>
          <p:nvPr/>
        </p:nvSpPr>
        <p:spPr>
          <a:xfrm rot="0">
            <a:off x="8733392" y="3172837"/>
            <a:ext cx="1671309" cy="956676"/>
          </a:xfrm>
          <a:prstGeom prst="rect">
            <a:avLst/>
          </a:prstGeom>
        </p:spPr>
        <p:txBody>
          <a:bodyPr anchor="t" rtlCol="false" tIns="0" lIns="0" bIns="0" rIns="0">
            <a:spAutoFit/>
          </a:bodyPr>
          <a:lstStyle/>
          <a:p>
            <a:pPr algn="ctr">
              <a:lnSpc>
                <a:spcPts val="7909"/>
              </a:lnSpc>
            </a:pPr>
            <a:r>
              <a:rPr lang="en-US" sz="5649">
                <a:solidFill>
                  <a:srgbClr val="FFFFFF"/>
                </a:solidFill>
                <a:latin typeface="Montserrat Bold"/>
              </a:rPr>
              <a:t>01</a:t>
            </a:r>
          </a:p>
        </p:txBody>
      </p:sp>
      <p:sp>
        <p:nvSpPr>
          <p:cNvPr name="TextBox 21" id="21"/>
          <p:cNvSpPr txBox="true"/>
          <p:nvPr/>
        </p:nvSpPr>
        <p:spPr>
          <a:xfrm rot="0">
            <a:off x="8720517" y="4548024"/>
            <a:ext cx="9358549" cy="3861905"/>
          </a:xfrm>
          <a:prstGeom prst="rect">
            <a:avLst/>
          </a:prstGeom>
        </p:spPr>
        <p:txBody>
          <a:bodyPr anchor="t" rtlCol="false" tIns="0" lIns="0" bIns="0" rIns="0">
            <a:spAutoFit/>
          </a:bodyPr>
          <a:lstStyle/>
          <a:p>
            <a:pPr>
              <a:lnSpc>
                <a:spcPts val="5100"/>
              </a:lnSpc>
            </a:pPr>
            <a:r>
              <a:rPr lang="en-US" sz="3400">
                <a:solidFill>
                  <a:srgbClr val="000000"/>
                </a:solidFill>
                <a:latin typeface="Montserrat"/>
              </a:rPr>
              <a:t>Performa</a:t>
            </a:r>
          </a:p>
          <a:p>
            <a:pPr>
              <a:lnSpc>
                <a:spcPts val="5100"/>
              </a:lnSpc>
            </a:pPr>
            <a:r>
              <a:rPr lang="en-US" sz="3400">
                <a:solidFill>
                  <a:srgbClr val="000000"/>
                </a:solidFill>
                <a:latin typeface="Montserrat"/>
              </a:rPr>
              <a:t>Evaluasi performa mencakup pengukuran kecepatan, kapasitas, dan kinerja sistem komputer dalam menangani berbagai tugas dan beban kerja.</a:t>
            </a:r>
          </a:p>
          <a:p>
            <a:pPr>
              <a:lnSpc>
                <a:spcPts val="51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90753" y="-231347"/>
            <a:ext cx="10749694" cy="107496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28700" y="1500675"/>
            <a:ext cx="7691817" cy="766177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1930" t="0" r="-37493"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8" id="8"/>
          <p:cNvSpPr txBox="true"/>
          <p:nvPr/>
        </p:nvSpPr>
        <p:spPr>
          <a:xfrm rot="0">
            <a:off x="9144000" y="869251"/>
            <a:ext cx="8350075" cy="2125260"/>
          </a:xfrm>
          <a:prstGeom prst="rect">
            <a:avLst/>
          </a:prstGeom>
        </p:spPr>
        <p:txBody>
          <a:bodyPr anchor="t" rtlCol="false" tIns="0" lIns="0" bIns="0" rIns="0">
            <a:spAutoFit/>
          </a:bodyPr>
          <a:lstStyle/>
          <a:p>
            <a:pPr>
              <a:lnSpc>
                <a:spcPts val="5464"/>
              </a:lnSpc>
            </a:pPr>
            <a:r>
              <a:rPr lang="en-US" sz="5154">
                <a:solidFill>
                  <a:srgbClr val="000000"/>
                </a:solidFill>
                <a:latin typeface="Poppins Bold"/>
              </a:rPr>
              <a:t>ASPEK-ASPEK EVALUASI KOMPUTER</a:t>
            </a:r>
          </a:p>
          <a:p>
            <a:pPr>
              <a:lnSpc>
                <a:spcPts val="5464"/>
              </a:lnSpc>
            </a:pPr>
          </a:p>
        </p:txBody>
      </p:sp>
      <p:grpSp>
        <p:nvGrpSpPr>
          <p:cNvPr name="Group 9" id="9"/>
          <p:cNvGrpSpPr/>
          <p:nvPr/>
        </p:nvGrpSpPr>
        <p:grpSpPr>
          <a:xfrm rot="0">
            <a:off x="8227090" y="866928"/>
            <a:ext cx="1267494" cy="12674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1028700"/>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9139343" y="2994511"/>
            <a:ext cx="1485584" cy="1209694"/>
            <a:chOff x="0" y="0"/>
            <a:chExt cx="811783" cy="661025"/>
          </a:xfrm>
        </p:grpSpPr>
        <p:sp>
          <p:nvSpPr>
            <p:cNvPr name="Freeform 14" id="14"/>
            <p:cNvSpPr/>
            <p:nvPr/>
          </p:nvSpPr>
          <p:spPr>
            <a:xfrm flipH="false" flipV="false" rot="0">
              <a:off x="0" y="0"/>
              <a:ext cx="811783" cy="661025"/>
            </a:xfrm>
            <a:custGeom>
              <a:avLst/>
              <a:gdLst/>
              <a:ahLst/>
              <a:cxnLst/>
              <a:rect r="r" b="b" t="t" l="l"/>
              <a:pathLst>
                <a:path h="661025" w="811783">
                  <a:moveTo>
                    <a:pt x="109439" y="0"/>
                  </a:moveTo>
                  <a:lnTo>
                    <a:pt x="702344" y="0"/>
                  </a:lnTo>
                  <a:cubicBezTo>
                    <a:pt x="731369" y="0"/>
                    <a:pt x="759205" y="11530"/>
                    <a:pt x="779729" y="32054"/>
                  </a:cubicBezTo>
                  <a:cubicBezTo>
                    <a:pt x="800253" y="52578"/>
                    <a:pt x="811783" y="80414"/>
                    <a:pt x="811783" y="109439"/>
                  </a:cubicBezTo>
                  <a:lnTo>
                    <a:pt x="811783" y="551587"/>
                  </a:lnTo>
                  <a:cubicBezTo>
                    <a:pt x="811783" y="580612"/>
                    <a:pt x="800253" y="608448"/>
                    <a:pt x="779729" y="628972"/>
                  </a:cubicBezTo>
                  <a:cubicBezTo>
                    <a:pt x="759205" y="649495"/>
                    <a:pt x="731369" y="661025"/>
                    <a:pt x="702344" y="661025"/>
                  </a:cubicBezTo>
                  <a:lnTo>
                    <a:pt x="109439" y="661025"/>
                  </a:lnTo>
                  <a:cubicBezTo>
                    <a:pt x="80414" y="661025"/>
                    <a:pt x="52578" y="649495"/>
                    <a:pt x="32054" y="628972"/>
                  </a:cubicBezTo>
                  <a:cubicBezTo>
                    <a:pt x="11530" y="608448"/>
                    <a:pt x="0" y="580612"/>
                    <a:pt x="0" y="551587"/>
                  </a:cubicBezTo>
                  <a:lnTo>
                    <a:pt x="0" y="109439"/>
                  </a:lnTo>
                  <a:cubicBezTo>
                    <a:pt x="0" y="80414"/>
                    <a:pt x="11530" y="52578"/>
                    <a:pt x="32054" y="32054"/>
                  </a:cubicBezTo>
                  <a:cubicBezTo>
                    <a:pt x="52578" y="11530"/>
                    <a:pt x="80414" y="0"/>
                    <a:pt x="109439"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15" id="15"/>
            <p:cNvSpPr txBox="true"/>
            <p:nvPr/>
          </p:nvSpPr>
          <p:spPr>
            <a:xfrm>
              <a:off x="0" y="9525"/>
              <a:ext cx="811783" cy="651500"/>
            </a:xfrm>
            <a:prstGeom prst="rect">
              <a:avLst/>
            </a:prstGeom>
          </p:spPr>
          <p:txBody>
            <a:bodyPr anchor="ctr" rtlCol="false" tIns="50800" lIns="50800" bIns="50800" rIns="50800"/>
            <a:lstStyle/>
            <a:p>
              <a:pPr algn="ctr">
                <a:lnSpc>
                  <a:spcPts val="5759"/>
                </a:lnSpc>
              </a:pPr>
              <a:r>
                <a:rPr lang="en-US" sz="4799">
                  <a:solidFill>
                    <a:srgbClr val="FFFFFF"/>
                  </a:solidFill>
                  <a:latin typeface="Montserrat"/>
                </a:rPr>
                <a:t>02</a:t>
              </a:r>
            </a:p>
          </p:txBody>
        </p:sp>
      </p:grpSp>
      <p:sp>
        <p:nvSpPr>
          <p:cNvPr name="TextBox 16" id="16"/>
          <p:cNvSpPr txBox="true"/>
          <p:nvPr/>
        </p:nvSpPr>
        <p:spPr>
          <a:xfrm rot="0">
            <a:off x="8860838" y="4564640"/>
            <a:ext cx="8633237" cy="4661795"/>
          </a:xfrm>
          <a:prstGeom prst="rect">
            <a:avLst/>
          </a:prstGeom>
        </p:spPr>
        <p:txBody>
          <a:bodyPr anchor="t" rtlCol="false" tIns="0" lIns="0" bIns="0" rIns="0">
            <a:spAutoFit/>
          </a:bodyPr>
          <a:lstStyle/>
          <a:p>
            <a:pPr>
              <a:lnSpc>
                <a:spcPts val="5287"/>
              </a:lnSpc>
            </a:pPr>
            <a:r>
              <a:rPr lang="en-US" sz="3525">
                <a:solidFill>
                  <a:srgbClr val="000000"/>
                </a:solidFill>
                <a:latin typeface="Montserrat"/>
              </a:rPr>
              <a:t>Keandalan</a:t>
            </a:r>
          </a:p>
          <a:p>
            <a:pPr>
              <a:lnSpc>
                <a:spcPts val="5287"/>
              </a:lnSpc>
            </a:pPr>
            <a:r>
              <a:rPr lang="en-US" sz="3525">
                <a:solidFill>
                  <a:srgbClr val="000000"/>
                </a:solidFill>
                <a:latin typeface="Montserrat"/>
              </a:rPr>
              <a:t>Evaluasi keandalan melibatkan pengujian stabilitas sistem dan kemampuan sistem untuk beroperasi tanpa kegagalan dalam jangka waktu tertentu.</a:t>
            </a:r>
          </a:p>
          <a:p>
            <a:pPr>
              <a:lnSpc>
                <a:spcPts val="5287"/>
              </a:lnSpc>
            </a:pPr>
          </a:p>
        </p:txBody>
      </p:sp>
      <p:sp>
        <p:nvSpPr>
          <p:cNvPr name="TextBox 17" id="17"/>
          <p:cNvSpPr txBox="true"/>
          <p:nvPr/>
        </p:nvSpPr>
        <p:spPr>
          <a:xfrm rot="0">
            <a:off x="9609644" y="5259929"/>
            <a:ext cx="710483" cy="396199"/>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01</a:t>
            </a:r>
          </a:p>
        </p:txBody>
      </p:sp>
      <p:sp>
        <p:nvSpPr>
          <p:cNvPr name="TextBox 18" id="18"/>
          <p:cNvSpPr txBox="true"/>
          <p:nvPr/>
        </p:nvSpPr>
        <p:spPr>
          <a:xfrm rot="0">
            <a:off x="9669610" y="8192812"/>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03</a:t>
            </a:r>
          </a:p>
        </p:txBody>
      </p:sp>
      <p:sp>
        <p:nvSpPr>
          <p:cNvPr name="TextBox 19" id="19"/>
          <p:cNvSpPr txBox="true"/>
          <p:nvPr/>
        </p:nvSpPr>
        <p:spPr>
          <a:xfrm rot="0">
            <a:off x="9687901" y="6414383"/>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20" id="20"/>
          <p:cNvSpPr txBox="true"/>
          <p:nvPr/>
        </p:nvSpPr>
        <p:spPr>
          <a:xfrm rot="0">
            <a:off x="10269685" y="7305816"/>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21" id="21"/>
          <p:cNvSpPr txBox="true"/>
          <p:nvPr/>
        </p:nvSpPr>
        <p:spPr>
          <a:xfrm rot="0">
            <a:off x="9673763" y="4166105"/>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90753" y="-231347"/>
            <a:ext cx="10749694" cy="107496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28700" y="1500675"/>
            <a:ext cx="7691817" cy="766177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1930" t="0" r="-37493"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8" id="8"/>
          <p:cNvSpPr txBox="true"/>
          <p:nvPr/>
        </p:nvSpPr>
        <p:spPr>
          <a:xfrm rot="0">
            <a:off x="9144000" y="869251"/>
            <a:ext cx="8350075" cy="2125260"/>
          </a:xfrm>
          <a:prstGeom prst="rect">
            <a:avLst/>
          </a:prstGeom>
        </p:spPr>
        <p:txBody>
          <a:bodyPr anchor="t" rtlCol="false" tIns="0" lIns="0" bIns="0" rIns="0">
            <a:spAutoFit/>
          </a:bodyPr>
          <a:lstStyle/>
          <a:p>
            <a:pPr>
              <a:lnSpc>
                <a:spcPts val="5464"/>
              </a:lnSpc>
            </a:pPr>
            <a:r>
              <a:rPr lang="en-US" sz="5154">
                <a:solidFill>
                  <a:srgbClr val="000000"/>
                </a:solidFill>
                <a:latin typeface="Poppins Bold"/>
              </a:rPr>
              <a:t>ASPEK-ASPEK EVALUASI KOMPUTER</a:t>
            </a:r>
          </a:p>
          <a:p>
            <a:pPr>
              <a:lnSpc>
                <a:spcPts val="5464"/>
              </a:lnSpc>
            </a:pPr>
          </a:p>
        </p:txBody>
      </p:sp>
      <p:grpSp>
        <p:nvGrpSpPr>
          <p:cNvPr name="Group 9" id="9"/>
          <p:cNvGrpSpPr/>
          <p:nvPr/>
        </p:nvGrpSpPr>
        <p:grpSpPr>
          <a:xfrm rot="0">
            <a:off x="8227090" y="866928"/>
            <a:ext cx="1267494" cy="12674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1028700"/>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9144000" y="3166867"/>
            <a:ext cx="1444667" cy="1216355"/>
            <a:chOff x="0" y="0"/>
            <a:chExt cx="789424" cy="664665"/>
          </a:xfrm>
        </p:grpSpPr>
        <p:sp>
          <p:nvSpPr>
            <p:cNvPr name="Freeform 14" id="14"/>
            <p:cNvSpPr/>
            <p:nvPr/>
          </p:nvSpPr>
          <p:spPr>
            <a:xfrm flipH="false" flipV="false" rot="0">
              <a:off x="0" y="0"/>
              <a:ext cx="789424" cy="664665"/>
            </a:xfrm>
            <a:custGeom>
              <a:avLst/>
              <a:gdLst/>
              <a:ahLst/>
              <a:cxnLst/>
              <a:rect r="r" b="b" t="t" l="l"/>
              <a:pathLst>
                <a:path h="664665" w="789424">
                  <a:moveTo>
                    <a:pt x="112538" y="0"/>
                  </a:moveTo>
                  <a:lnTo>
                    <a:pt x="676886" y="0"/>
                  </a:lnTo>
                  <a:cubicBezTo>
                    <a:pt x="739039" y="0"/>
                    <a:pt x="789424" y="50385"/>
                    <a:pt x="789424" y="112538"/>
                  </a:cubicBezTo>
                  <a:lnTo>
                    <a:pt x="789424" y="552127"/>
                  </a:lnTo>
                  <a:cubicBezTo>
                    <a:pt x="789424" y="614280"/>
                    <a:pt x="739039" y="664665"/>
                    <a:pt x="676886" y="664665"/>
                  </a:cubicBezTo>
                  <a:lnTo>
                    <a:pt x="112538" y="664665"/>
                  </a:lnTo>
                  <a:cubicBezTo>
                    <a:pt x="50385" y="664665"/>
                    <a:pt x="0" y="614280"/>
                    <a:pt x="0" y="552127"/>
                  </a:cubicBezTo>
                  <a:lnTo>
                    <a:pt x="0" y="112538"/>
                  </a:lnTo>
                  <a:cubicBezTo>
                    <a:pt x="0" y="50385"/>
                    <a:pt x="50385" y="0"/>
                    <a:pt x="112538"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15" id="15"/>
            <p:cNvSpPr txBox="true"/>
            <p:nvPr/>
          </p:nvSpPr>
          <p:spPr>
            <a:xfrm>
              <a:off x="0" y="0"/>
              <a:ext cx="789424" cy="664665"/>
            </a:xfrm>
            <a:prstGeom prst="rect">
              <a:avLst/>
            </a:prstGeom>
          </p:spPr>
          <p:txBody>
            <a:bodyPr anchor="ctr" rtlCol="false" tIns="50800" lIns="50800" bIns="50800" rIns="50800"/>
            <a:lstStyle/>
            <a:p>
              <a:pPr algn="ctr">
                <a:lnSpc>
                  <a:spcPts val="2160"/>
                </a:lnSpc>
              </a:pPr>
            </a:p>
          </p:txBody>
        </p:sp>
      </p:grpSp>
      <p:sp>
        <p:nvSpPr>
          <p:cNvPr name="TextBox 16" id="16"/>
          <p:cNvSpPr txBox="true"/>
          <p:nvPr/>
        </p:nvSpPr>
        <p:spPr>
          <a:xfrm rot="0">
            <a:off x="9669610" y="8192812"/>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03</a:t>
            </a:r>
          </a:p>
        </p:txBody>
      </p:sp>
      <p:sp>
        <p:nvSpPr>
          <p:cNvPr name="TextBox 17" id="17"/>
          <p:cNvSpPr txBox="true"/>
          <p:nvPr/>
        </p:nvSpPr>
        <p:spPr>
          <a:xfrm rot="0">
            <a:off x="9687901" y="6414383"/>
            <a:ext cx="710483" cy="396199"/>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18" id="18"/>
          <p:cNvSpPr txBox="true"/>
          <p:nvPr/>
        </p:nvSpPr>
        <p:spPr>
          <a:xfrm rot="0">
            <a:off x="9673763" y="8467198"/>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19" id="19"/>
          <p:cNvSpPr txBox="true"/>
          <p:nvPr/>
        </p:nvSpPr>
        <p:spPr>
          <a:xfrm rot="0">
            <a:off x="9669610" y="9446195"/>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20" id="20"/>
          <p:cNvSpPr txBox="true"/>
          <p:nvPr/>
        </p:nvSpPr>
        <p:spPr>
          <a:xfrm rot="0">
            <a:off x="10269685" y="7305816"/>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21" id="21"/>
          <p:cNvSpPr txBox="true"/>
          <p:nvPr/>
        </p:nvSpPr>
        <p:spPr>
          <a:xfrm rot="0">
            <a:off x="9650560" y="7382016"/>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22" id="22"/>
          <p:cNvSpPr txBox="true"/>
          <p:nvPr/>
        </p:nvSpPr>
        <p:spPr>
          <a:xfrm rot="0">
            <a:off x="9295319" y="3353424"/>
            <a:ext cx="974367" cy="854036"/>
          </a:xfrm>
          <a:prstGeom prst="rect">
            <a:avLst/>
          </a:prstGeom>
        </p:spPr>
        <p:txBody>
          <a:bodyPr anchor="t" rtlCol="false" tIns="0" lIns="0" bIns="0" rIns="0">
            <a:spAutoFit/>
          </a:bodyPr>
          <a:lstStyle/>
          <a:p>
            <a:pPr algn="ctr">
              <a:lnSpc>
                <a:spcPts val="7002"/>
              </a:lnSpc>
            </a:pPr>
            <a:r>
              <a:rPr lang="en-US" sz="5001">
                <a:solidFill>
                  <a:srgbClr val="FFFFFF"/>
                </a:solidFill>
                <a:latin typeface="Montserrat Bold"/>
              </a:rPr>
              <a:t>03</a:t>
            </a:r>
          </a:p>
        </p:txBody>
      </p:sp>
      <p:sp>
        <p:nvSpPr>
          <p:cNvPr name="TextBox 23" id="23"/>
          <p:cNvSpPr txBox="true"/>
          <p:nvPr/>
        </p:nvSpPr>
        <p:spPr>
          <a:xfrm rot="0">
            <a:off x="8860838" y="4809505"/>
            <a:ext cx="9471364" cy="3600424"/>
          </a:xfrm>
          <a:prstGeom prst="rect">
            <a:avLst/>
          </a:prstGeom>
        </p:spPr>
        <p:txBody>
          <a:bodyPr anchor="t" rtlCol="false" tIns="0" lIns="0" bIns="0" rIns="0">
            <a:spAutoFit/>
          </a:bodyPr>
          <a:lstStyle/>
          <a:p>
            <a:pPr>
              <a:lnSpc>
                <a:spcPts val="4758"/>
              </a:lnSpc>
            </a:pPr>
            <a:r>
              <a:rPr lang="en-US" sz="3172">
                <a:solidFill>
                  <a:srgbClr val="000000"/>
                </a:solidFill>
                <a:latin typeface="Montserrat"/>
              </a:rPr>
              <a:t>Ketersediaan</a:t>
            </a:r>
          </a:p>
          <a:p>
            <a:pPr>
              <a:lnSpc>
                <a:spcPts val="4758"/>
              </a:lnSpc>
            </a:pPr>
            <a:r>
              <a:rPr lang="en-US" sz="3172">
                <a:solidFill>
                  <a:srgbClr val="000000"/>
                </a:solidFill>
                <a:latin typeface="Montserrat"/>
              </a:rPr>
              <a:t>Mengukur seberapa sering sistem komputer tersedia untuk digunakan, dan melibatkan perencanaan cadangan dan pemulihan bencana.</a:t>
            </a:r>
          </a:p>
          <a:p>
            <a:pPr>
              <a:lnSpc>
                <a:spcPts val="475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90753" y="-231347"/>
            <a:ext cx="10749694" cy="107496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28700" y="1500675"/>
            <a:ext cx="7691817" cy="766177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1930" t="0" r="-37493"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8" id="8"/>
          <p:cNvSpPr txBox="true"/>
          <p:nvPr/>
        </p:nvSpPr>
        <p:spPr>
          <a:xfrm rot="0">
            <a:off x="9144000" y="869251"/>
            <a:ext cx="8350075" cy="2125260"/>
          </a:xfrm>
          <a:prstGeom prst="rect">
            <a:avLst/>
          </a:prstGeom>
        </p:spPr>
        <p:txBody>
          <a:bodyPr anchor="t" rtlCol="false" tIns="0" lIns="0" bIns="0" rIns="0">
            <a:spAutoFit/>
          </a:bodyPr>
          <a:lstStyle/>
          <a:p>
            <a:pPr>
              <a:lnSpc>
                <a:spcPts val="5464"/>
              </a:lnSpc>
            </a:pPr>
            <a:r>
              <a:rPr lang="en-US" sz="5154">
                <a:solidFill>
                  <a:srgbClr val="000000"/>
                </a:solidFill>
                <a:latin typeface="Poppins Bold"/>
              </a:rPr>
              <a:t>ASPEK-ASPEK EVALUASI KOMPUTER</a:t>
            </a:r>
          </a:p>
          <a:p>
            <a:pPr>
              <a:lnSpc>
                <a:spcPts val="5464"/>
              </a:lnSpc>
            </a:pPr>
          </a:p>
        </p:txBody>
      </p:sp>
      <p:grpSp>
        <p:nvGrpSpPr>
          <p:cNvPr name="Group 9" id="9"/>
          <p:cNvGrpSpPr/>
          <p:nvPr/>
        </p:nvGrpSpPr>
        <p:grpSpPr>
          <a:xfrm rot="0">
            <a:off x="8227090" y="866928"/>
            <a:ext cx="1267494" cy="12674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1028700"/>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9609644" y="5259929"/>
            <a:ext cx="710483" cy="396199"/>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01</a:t>
            </a:r>
          </a:p>
        </p:txBody>
      </p:sp>
      <p:sp>
        <p:nvSpPr>
          <p:cNvPr name="TextBox 14" id="14"/>
          <p:cNvSpPr txBox="true"/>
          <p:nvPr/>
        </p:nvSpPr>
        <p:spPr>
          <a:xfrm rot="0">
            <a:off x="9669610" y="8192812"/>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03</a:t>
            </a:r>
          </a:p>
        </p:txBody>
      </p:sp>
      <p:grpSp>
        <p:nvGrpSpPr>
          <p:cNvPr name="Group 15" id="15"/>
          <p:cNvGrpSpPr/>
          <p:nvPr/>
        </p:nvGrpSpPr>
        <p:grpSpPr>
          <a:xfrm rot="0">
            <a:off x="8720517" y="3173561"/>
            <a:ext cx="2191661" cy="935124"/>
            <a:chOff x="0" y="0"/>
            <a:chExt cx="1197612" cy="510990"/>
          </a:xfrm>
        </p:grpSpPr>
        <p:sp>
          <p:nvSpPr>
            <p:cNvPr name="Freeform 16" id="16"/>
            <p:cNvSpPr/>
            <p:nvPr/>
          </p:nvSpPr>
          <p:spPr>
            <a:xfrm flipH="false" flipV="false" rot="0">
              <a:off x="0" y="0"/>
              <a:ext cx="1197612" cy="510990"/>
            </a:xfrm>
            <a:custGeom>
              <a:avLst/>
              <a:gdLst/>
              <a:ahLst/>
              <a:cxnLst/>
              <a:rect r="r" b="b" t="t" l="l"/>
              <a:pathLst>
                <a:path h="510990" w="1197612">
                  <a:moveTo>
                    <a:pt x="74181" y="0"/>
                  </a:moveTo>
                  <a:lnTo>
                    <a:pt x="1123431" y="0"/>
                  </a:lnTo>
                  <a:cubicBezTo>
                    <a:pt x="1164400" y="0"/>
                    <a:pt x="1197612" y="33212"/>
                    <a:pt x="1197612" y="74181"/>
                  </a:cubicBezTo>
                  <a:lnTo>
                    <a:pt x="1197612" y="436808"/>
                  </a:lnTo>
                  <a:cubicBezTo>
                    <a:pt x="1197612" y="477778"/>
                    <a:pt x="1164400" y="510990"/>
                    <a:pt x="1123431" y="510990"/>
                  </a:cubicBezTo>
                  <a:lnTo>
                    <a:pt x="74181" y="510990"/>
                  </a:lnTo>
                  <a:cubicBezTo>
                    <a:pt x="33212" y="510990"/>
                    <a:pt x="0" y="477778"/>
                    <a:pt x="0" y="436808"/>
                  </a:cubicBezTo>
                  <a:lnTo>
                    <a:pt x="0" y="74181"/>
                  </a:lnTo>
                  <a:cubicBezTo>
                    <a:pt x="0" y="33212"/>
                    <a:pt x="33212" y="0"/>
                    <a:pt x="74181"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17" id="17"/>
            <p:cNvSpPr txBox="true"/>
            <p:nvPr/>
          </p:nvSpPr>
          <p:spPr>
            <a:xfrm>
              <a:off x="0" y="0"/>
              <a:ext cx="1197612" cy="510990"/>
            </a:xfrm>
            <a:prstGeom prst="rect">
              <a:avLst/>
            </a:prstGeom>
          </p:spPr>
          <p:txBody>
            <a:bodyPr anchor="ctr" rtlCol="false" tIns="50800" lIns="50800" bIns="50800" rIns="50800"/>
            <a:lstStyle/>
            <a:p>
              <a:pPr algn="ctr">
                <a:lnSpc>
                  <a:spcPts val="4319"/>
                </a:lnSpc>
              </a:pPr>
            </a:p>
          </p:txBody>
        </p:sp>
      </p:grpSp>
      <p:sp>
        <p:nvSpPr>
          <p:cNvPr name="TextBox 18" id="18"/>
          <p:cNvSpPr txBox="true"/>
          <p:nvPr/>
        </p:nvSpPr>
        <p:spPr>
          <a:xfrm rot="0">
            <a:off x="9139343" y="3370220"/>
            <a:ext cx="1772835" cy="738465"/>
          </a:xfrm>
          <a:prstGeom prst="rect">
            <a:avLst/>
          </a:prstGeom>
        </p:spPr>
        <p:txBody>
          <a:bodyPr anchor="t" rtlCol="false" tIns="0" lIns="0" bIns="0" rIns="0">
            <a:spAutoFit/>
          </a:bodyPr>
          <a:lstStyle/>
          <a:p>
            <a:pPr algn="ctr">
              <a:lnSpc>
                <a:spcPts val="6022"/>
              </a:lnSpc>
            </a:pPr>
            <a:r>
              <a:rPr lang="en-US" sz="4301">
                <a:solidFill>
                  <a:srgbClr val="FFFFFF"/>
                </a:solidFill>
                <a:latin typeface="Montserrat Bold"/>
              </a:rPr>
              <a:t>04</a:t>
            </a:r>
          </a:p>
        </p:txBody>
      </p:sp>
      <p:sp>
        <p:nvSpPr>
          <p:cNvPr name="TextBox 19" id="19"/>
          <p:cNvSpPr txBox="true"/>
          <p:nvPr/>
        </p:nvSpPr>
        <p:spPr>
          <a:xfrm rot="0">
            <a:off x="9650560" y="7343916"/>
            <a:ext cx="710483" cy="712430"/>
          </a:xfrm>
          <a:prstGeom prst="rect">
            <a:avLst/>
          </a:prstGeom>
        </p:spPr>
        <p:txBody>
          <a:bodyPr anchor="t" rtlCol="false" tIns="0" lIns="0" bIns="0" rIns="0">
            <a:spAutoFit/>
          </a:bodyPr>
          <a:lstStyle/>
          <a:p>
            <a:pPr algn="ctr">
              <a:lnSpc>
                <a:spcPts val="5882"/>
              </a:lnSpc>
            </a:pPr>
            <a:r>
              <a:rPr lang="en-US" sz="4201">
                <a:solidFill>
                  <a:srgbClr val="FFFFFF"/>
                </a:solidFill>
                <a:latin typeface="Montserrat Bold"/>
              </a:rPr>
              <a:t>02</a:t>
            </a:r>
          </a:p>
        </p:txBody>
      </p:sp>
      <p:sp>
        <p:nvSpPr>
          <p:cNvPr name="TextBox 20" id="20"/>
          <p:cNvSpPr txBox="true"/>
          <p:nvPr/>
        </p:nvSpPr>
        <p:spPr>
          <a:xfrm rot="0">
            <a:off x="8860838" y="4480258"/>
            <a:ext cx="8936146" cy="4514565"/>
          </a:xfrm>
          <a:prstGeom prst="rect">
            <a:avLst/>
          </a:prstGeom>
        </p:spPr>
        <p:txBody>
          <a:bodyPr anchor="t" rtlCol="false" tIns="0" lIns="0" bIns="0" rIns="0">
            <a:spAutoFit/>
          </a:bodyPr>
          <a:lstStyle/>
          <a:p>
            <a:pPr>
              <a:lnSpc>
                <a:spcPts val="5117"/>
              </a:lnSpc>
            </a:pPr>
            <a:r>
              <a:rPr lang="en-US" sz="3411">
                <a:solidFill>
                  <a:srgbClr val="000000"/>
                </a:solidFill>
                <a:latin typeface="Montserrat"/>
              </a:rPr>
              <a:t>Keamanan</a:t>
            </a:r>
          </a:p>
          <a:p>
            <a:pPr>
              <a:lnSpc>
                <a:spcPts val="5117"/>
              </a:lnSpc>
            </a:pPr>
            <a:r>
              <a:rPr lang="en-US" sz="3411">
                <a:solidFill>
                  <a:srgbClr val="000000"/>
                </a:solidFill>
                <a:latin typeface="Montserrat"/>
              </a:rPr>
              <a:t>Evaluasi keamanan mencakup identifikasi dan penilaian kerentanan sistem terhadap ancaman keamanan serta implementasi kontrol akses dan kebijakan keamanan.</a:t>
            </a:r>
          </a:p>
          <a:p>
            <a:pPr>
              <a:lnSpc>
                <a:spcPts val="511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90753" y="-231347"/>
            <a:ext cx="10749694" cy="107496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28700" y="1500675"/>
            <a:ext cx="7691817" cy="766177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1930" t="0" r="-37493"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8" id="8"/>
          <p:cNvSpPr txBox="true"/>
          <p:nvPr/>
        </p:nvSpPr>
        <p:spPr>
          <a:xfrm rot="0">
            <a:off x="9144000" y="869251"/>
            <a:ext cx="8350075" cy="2125260"/>
          </a:xfrm>
          <a:prstGeom prst="rect">
            <a:avLst/>
          </a:prstGeom>
        </p:spPr>
        <p:txBody>
          <a:bodyPr anchor="t" rtlCol="false" tIns="0" lIns="0" bIns="0" rIns="0">
            <a:spAutoFit/>
          </a:bodyPr>
          <a:lstStyle/>
          <a:p>
            <a:pPr>
              <a:lnSpc>
                <a:spcPts val="5464"/>
              </a:lnSpc>
            </a:pPr>
            <a:r>
              <a:rPr lang="en-US" sz="5154">
                <a:solidFill>
                  <a:srgbClr val="000000"/>
                </a:solidFill>
                <a:latin typeface="Poppins Bold"/>
              </a:rPr>
              <a:t>ASPEK-ASPEK EVALUASI KOMPUTER</a:t>
            </a:r>
          </a:p>
          <a:p>
            <a:pPr>
              <a:lnSpc>
                <a:spcPts val="5464"/>
              </a:lnSpc>
            </a:pPr>
          </a:p>
        </p:txBody>
      </p:sp>
      <p:grpSp>
        <p:nvGrpSpPr>
          <p:cNvPr name="Group 9" id="9"/>
          <p:cNvGrpSpPr/>
          <p:nvPr/>
        </p:nvGrpSpPr>
        <p:grpSpPr>
          <a:xfrm rot="0">
            <a:off x="8227090" y="866928"/>
            <a:ext cx="1267494" cy="12674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1028700"/>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8860838" y="4598178"/>
            <a:ext cx="9308702" cy="3632734"/>
          </a:xfrm>
          <a:prstGeom prst="rect">
            <a:avLst/>
          </a:prstGeom>
        </p:spPr>
        <p:txBody>
          <a:bodyPr anchor="t" rtlCol="false" tIns="0" lIns="0" bIns="0" rIns="0">
            <a:spAutoFit/>
          </a:bodyPr>
          <a:lstStyle/>
          <a:p>
            <a:pPr>
              <a:lnSpc>
                <a:spcPts val="4815"/>
              </a:lnSpc>
            </a:pPr>
            <a:r>
              <a:rPr lang="en-US" sz="3210">
                <a:solidFill>
                  <a:srgbClr val="000000"/>
                </a:solidFill>
                <a:latin typeface="Montserrat"/>
              </a:rPr>
              <a:t>Efisiensi</a:t>
            </a:r>
          </a:p>
          <a:p>
            <a:pPr>
              <a:lnSpc>
                <a:spcPts val="4815"/>
              </a:lnSpc>
            </a:pPr>
            <a:r>
              <a:rPr lang="en-US" sz="3210">
                <a:solidFill>
                  <a:srgbClr val="000000"/>
                </a:solidFill>
                <a:latin typeface="Montserrat"/>
              </a:rPr>
              <a:t> Energi Evaluasi ini fokus pada pengukuran konsumsi daya sistem dan upaya untuk meningkatkan efisiensi energi dalam operasi harian.</a:t>
            </a:r>
          </a:p>
          <a:p>
            <a:pPr>
              <a:lnSpc>
                <a:spcPts val="4815"/>
              </a:lnSpc>
            </a:pPr>
          </a:p>
        </p:txBody>
      </p:sp>
      <p:sp>
        <p:nvSpPr>
          <p:cNvPr name="TextBox 14" id="14"/>
          <p:cNvSpPr txBox="true"/>
          <p:nvPr/>
        </p:nvSpPr>
        <p:spPr>
          <a:xfrm rot="0">
            <a:off x="9669610" y="8192812"/>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03</a:t>
            </a:r>
          </a:p>
        </p:txBody>
      </p:sp>
      <p:grpSp>
        <p:nvGrpSpPr>
          <p:cNvPr name="Group 15" id="15"/>
          <p:cNvGrpSpPr/>
          <p:nvPr/>
        </p:nvGrpSpPr>
        <p:grpSpPr>
          <a:xfrm rot="0">
            <a:off x="8520758" y="2994511"/>
            <a:ext cx="1522385" cy="1133827"/>
            <a:chOff x="0" y="0"/>
            <a:chExt cx="831893" cy="619569"/>
          </a:xfrm>
        </p:grpSpPr>
        <p:sp>
          <p:nvSpPr>
            <p:cNvPr name="Freeform 16" id="16"/>
            <p:cNvSpPr/>
            <p:nvPr/>
          </p:nvSpPr>
          <p:spPr>
            <a:xfrm flipH="false" flipV="false" rot="0">
              <a:off x="0" y="0"/>
              <a:ext cx="831893" cy="619569"/>
            </a:xfrm>
            <a:custGeom>
              <a:avLst/>
              <a:gdLst/>
              <a:ahLst/>
              <a:cxnLst/>
              <a:rect r="r" b="b" t="t" l="l"/>
              <a:pathLst>
                <a:path h="619569" w="831893">
                  <a:moveTo>
                    <a:pt x="106793" y="0"/>
                  </a:moveTo>
                  <a:lnTo>
                    <a:pt x="725099" y="0"/>
                  </a:lnTo>
                  <a:cubicBezTo>
                    <a:pt x="784080" y="0"/>
                    <a:pt x="831893" y="47813"/>
                    <a:pt x="831893" y="106793"/>
                  </a:cubicBezTo>
                  <a:lnTo>
                    <a:pt x="831893" y="512776"/>
                  </a:lnTo>
                  <a:cubicBezTo>
                    <a:pt x="831893" y="541099"/>
                    <a:pt x="820641" y="568262"/>
                    <a:pt x="800614" y="588290"/>
                  </a:cubicBezTo>
                  <a:cubicBezTo>
                    <a:pt x="780586" y="608317"/>
                    <a:pt x="753423" y="619569"/>
                    <a:pt x="725099" y="619569"/>
                  </a:cubicBezTo>
                  <a:lnTo>
                    <a:pt x="106793" y="619569"/>
                  </a:lnTo>
                  <a:cubicBezTo>
                    <a:pt x="78470" y="619569"/>
                    <a:pt x="51307" y="608317"/>
                    <a:pt x="31279" y="588290"/>
                  </a:cubicBezTo>
                  <a:cubicBezTo>
                    <a:pt x="11251" y="568262"/>
                    <a:pt x="0" y="541099"/>
                    <a:pt x="0" y="512776"/>
                  </a:cubicBezTo>
                  <a:lnTo>
                    <a:pt x="0" y="106793"/>
                  </a:lnTo>
                  <a:cubicBezTo>
                    <a:pt x="0" y="78470"/>
                    <a:pt x="11251" y="51307"/>
                    <a:pt x="31279" y="31279"/>
                  </a:cubicBezTo>
                  <a:cubicBezTo>
                    <a:pt x="51307" y="11251"/>
                    <a:pt x="78470" y="0"/>
                    <a:pt x="106793"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17" id="17"/>
            <p:cNvSpPr txBox="true"/>
            <p:nvPr/>
          </p:nvSpPr>
          <p:spPr>
            <a:xfrm>
              <a:off x="0" y="0"/>
              <a:ext cx="831893" cy="619569"/>
            </a:xfrm>
            <a:prstGeom prst="rect">
              <a:avLst/>
            </a:prstGeom>
          </p:spPr>
          <p:txBody>
            <a:bodyPr anchor="ctr" rtlCol="false" tIns="50800" lIns="50800" bIns="50800" rIns="50800"/>
            <a:lstStyle/>
            <a:p>
              <a:pPr algn="ctr">
                <a:lnSpc>
                  <a:spcPts val="2160"/>
                </a:lnSpc>
              </a:pPr>
            </a:p>
          </p:txBody>
        </p:sp>
      </p:grpSp>
      <p:sp>
        <p:nvSpPr>
          <p:cNvPr name="TextBox 18" id="18"/>
          <p:cNvSpPr txBox="true"/>
          <p:nvPr/>
        </p:nvSpPr>
        <p:spPr>
          <a:xfrm rot="0">
            <a:off x="10269685" y="7305816"/>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19" id="19"/>
          <p:cNvSpPr txBox="true"/>
          <p:nvPr/>
        </p:nvSpPr>
        <p:spPr>
          <a:xfrm rot="0">
            <a:off x="8719561" y="3032495"/>
            <a:ext cx="1124780" cy="953084"/>
          </a:xfrm>
          <a:prstGeom prst="rect">
            <a:avLst/>
          </a:prstGeom>
        </p:spPr>
        <p:txBody>
          <a:bodyPr anchor="t" rtlCol="false" tIns="0" lIns="0" bIns="0" rIns="0">
            <a:spAutoFit/>
          </a:bodyPr>
          <a:lstStyle/>
          <a:p>
            <a:pPr algn="ctr">
              <a:lnSpc>
                <a:spcPts val="7842"/>
              </a:lnSpc>
            </a:pPr>
            <a:r>
              <a:rPr lang="en-US" sz="5601">
                <a:solidFill>
                  <a:srgbClr val="FFFFFF"/>
                </a:solidFill>
                <a:latin typeface="Montserrat Bold"/>
              </a:rPr>
              <a:t>05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DAF_x5koNQQ</dc:identifier>
  <dcterms:modified xsi:type="dcterms:W3CDTF">2011-08-01T06:04:30Z</dcterms:modified>
  <cp:revision>1</cp:revision>
  <dc:title>Biru Gradasi Modern Teknologi Informasi Dan Komunikasi Presentasi</dc:title>
</cp:coreProperties>
</file>